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1"/>
  </p:notesMasterIdLst>
  <p:sldIdLst>
    <p:sldId id="259" r:id="rId5"/>
    <p:sldId id="260" r:id="rId6"/>
    <p:sldId id="269" r:id="rId7"/>
    <p:sldId id="268" r:id="rId8"/>
    <p:sldId id="258" r:id="rId9"/>
    <p:sldId id="261" r:id="rId10"/>
    <p:sldId id="262" r:id="rId11"/>
    <p:sldId id="263" r:id="rId12"/>
    <p:sldId id="264" r:id="rId13"/>
    <p:sldId id="306" r:id="rId14"/>
    <p:sldId id="303" r:id="rId15"/>
    <p:sldId id="311" r:id="rId16"/>
    <p:sldId id="312" r:id="rId17"/>
    <p:sldId id="302" r:id="rId18"/>
    <p:sldId id="313" r:id="rId19"/>
    <p:sldId id="314" r:id="rId20"/>
    <p:sldId id="315" r:id="rId21"/>
    <p:sldId id="316" r:id="rId22"/>
    <p:sldId id="290" r:id="rId23"/>
    <p:sldId id="270" r:id="rId24"/>
    <p:sldId id="271" r:id="rId25"/>
    <p:sldId id="267" r:id="rId26"/>
    <p:sldId id="272" r:id="rId27"/>
    <p:sldId id="273" r:id="rId28"/>
    <p:sldId id="274" r:id="rId29"/>
    <p:sldId id="275" r:id="rId30"/>
    <p:sldId id="276" r:id="rId31"/>
    <p:sldId id="305" r:id="rId32"/>
    <p:sldId id="278" r:id="rId33"/>
    <p:sldId id="304" r:id="rId34"/>
    <p:sldId id="279" r:id="rId35"/>
    <p:sldId id="280" r:id="rId36"/>
    <p:sldId id="281" r:id="rId37"/>
    <p:sldId id="307" r:id="rId38"/>
    <p:sldId id="282" r:id="rId39"/>
    <p:sldId id="308" r:id="rId40"/>
    <p:sldId id="283" r:id="rId41"/>
    <p:sldId id="309" r:id="rId42"/>
    <p:sldId id="284" r:id="rId43"/>
    <p:sldId id="310" r:id="rId44"/>
    <p:sldId id="285" r:id="rId45"/>
    <p:sldId id="301" r:id="rId46"/>
    <p:sldId id="286" r:id="rId47"/>
    <p:sldId id="287" r:id="rId48"/>
    <p:sldId id="288"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65845" autoAdjust="0"/>
  </p:normalViewPr>
  <p:slideViewPr>
    <p:cSldViewPr snapToGrid="0">
      <p:cViewPr varScale="1">
        <p:scale>
          <a:sx n="75" d="100"/>
          <a:sy n="75" d="100"/>
        </p:scale>
        <p:origin x="126" y="6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36C5A-03B5-4E54-9EE7-1A7539FB0BA1}" type="datetimeFigureOut">
              <a:rPr lang="en-US" smtClean="0"/>
              <a:t>9/21/2016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F84B2-44BB-4AAA-92A2-78FD923C94F6}" type="slidenum">
              <a:rPr lang="en-US" smtClean="0"/>
              <a:t>‹#›</a:t>
            </a:fld>
            <a:endParaRPr lang="en-US"/>
          </a:p>
        </p:txBody>
      </p:sp>
    </p:spTree>
    <p:extLst>
      <p:ext uri="{BB962C8B-B14F-4D97-AF65-F5344CB8AC3E}">
        <p14:creationId xmlns:p14="http://schemas.microsoft.com/office/powerpoint/2010/main" val="70965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2</a:t>
            </a:fld>
            <a:endParaRPr lang="en-US"/>
          </a:p>
        </p:txBody>
      </p:sp>
    </p:spTree>
    <p:extLst>
      <p:ext uri="{BB962C8B-B14F-4D97-AF65-F5344CB8AC3E}">
        <p14:creationId xmlns:p14="http://schemas.microsoft.com/office/powerpoint/2010/main" val="107250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defines the</a:t>
            </a:r>
            <a:r>
              <a:rPr lang="en-US" baseline="0" dirty="0" smtClean="0"/>
              <a:t> call_program.bat file, which will contain the following</a:t>
            </a:r>
          </a:p>
          <a:p>
            <a:r>
              <a:rPr lang="en-US" baseline="0" dirty="0" smtClean="0"/>
              <a:t>Extract.exe </a:t>
            </a:r>
            <a:r>
              <a:rPr lang="en-US" baseline="0" dirty="0" err="1" smtClean="0"/>
              <a:t>fuzzdata</a:t>
            </a:r>
            <a:endParaRPr lang="en-US" baseline="0" dirty="0" smtClean="0"/>
          </a:p>
        </p:txBody>
      </p:sp>
      <p:sp>
        <p:nvSpPr>
          <p:cNvPr id="4" name="Slide Number Placeholder 3"/>
          <p:cNvSpPr>
            <a:spLocks noGrp="1"/>
          </p:cNvSpPr>
          <p:nvPr>
            <p:ph type="sldNum" sz="quarter" idx="10"/>
          </p:nvPr>
        </p:nvSpPr>
        <p:spPr/>
        <p:txBody>
          <a:bodyPr/>
          <a:lstStyle/>
          <a:p>
            <a:fld id="{8EDF84B2-44BB-4AAA-92A2-78FD923C94F6}" type="slidenum">
              <a:rPr lang="en-US" smtClean="0"/>
              <a:t>16</a:t>
            </a:fld>
            <a:endParaRPr lang="en-US"/>
          </a:p>
        </p:txBody>
      </p:sp>
    </p:spTree>
    <p:extLst>
      <p:ext uri="{BB962C8B-B14F-4D97-AF65-F5344CB8AC3E}">
        <p14:creationId xmlns:p14="http://schemas.microsoft.com/office/powerpoint/2010/main" val="24115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Agents host monitors…they are usually operating system specific</a:t>
            </a:r>
          </a:p>
          <a:p>
            <a:endParaRPr lang="en-US" baseline="0" dirty="0" smtClean="0"/>
          </a:p>
          <a:p>
            <a:r>
              <a:rPr lang="en-US" baseline="0" dirty="0" smtClean="0"/>
              <a:t>Monitor is something that Peach will do (e.g. attach debugger, watch memory consumption, </a:t>
            </a:r>
            <a:r>
              <a:rPr lang="en-US" baseline="0" dirty="0" err="1" smtClean="0"/>
              <a:t>etc</a:t>
            </a:r>
            <a:r>
              <a:rPr lang="en-US" baseline="0" dirty="0" smtClean="0"/>
              <a:t>)</a:t>
            </a:r>
          </a:p>
          <a:p>
            <a:endParaRPr lang="en-US" baseline="0" dirty="0" smtClean="0"/>
          </a:p>
          <a:p>
            <a:r>
              <a:rPr lang="en-US" sz="1200" b="0" i="1" kern="1200" dirty="0" err="1" smtClean="0">
                <a:solidFill>
                  <a:schemeClr val="tx1"/>
                </a:solidFill>
                <a:effectLst/>
                <a:latin typeface="+mn-lt"/>
                <a:ea typeface="+mn-ea"/>
                <a:cs typeface="+mn-cs"/>
              </a:rPr>
              <a:t>WinDbgPath</a:t>
            </a:r>
            <a:r>
              <a:rPr lang="en-US" sz="1200" b="0" i="1" kern="1200" baseline="0" dirty="0" smtClean="0">
                <a:solidFill>
                  <a:schemeClr val="tx1"/>
                </a:solidFill>
                <a:effectLst/>
                <a:latin typeface="+mn-lt"/>
                <a:ea typeface="+mn-ea"/>
                <a:cs typeface="+mn-cs"/>
              </a:rPr>
              <a:t> – optional, but Peach usually can’t find it, so you have to specify it.  This is the default when you install the MS debugging tools</a:t>
            </a:r>
            <a:endParaRPr lang="en-US" sz="1200" b="0" i="1" kern="1200" dirty="0" smtClean="0">
              <a:solidFill>
                <a:schemeClr val="tx1"/>
              </a:solidFill>
              <a:effectLst/>
              <a:latin typeface="+mn-lt"/>
              <a:ea typeface="+mn-ea"/>
              <a:cs typeface="+mn-cs"/>
            </a:endParaRPr>
          </a:p>
          <a:p>
            <a:endParaRPr lang="en-US" sz="1200" b="0" i="1" kern="1200" dirty="0" smtClean="0">
              <a:solidFill>
                <a:schemeClr val="tx1"/>
              </a:solidFill>
              <a:effectLst/>
              <a:latin typeface="+mn-lt"/>
              <a:ea typeface="+mn-ea"/>
              <a:cs typeface="+mn-cs"/>
            </a:endParaRPr>
          </a:p>
          <a:p>
            <a:r>
              <a:rPr lang="en-US" sz="1200" b="0" i="1" kern="1200" dirty="0" err="1" smtClean="0">
                <a:solidFill>
                  <a:schemeClr val="tx1"/>
                </a:solidFill>
                <a:effectLst/>
                <a:latin typeface="+mn-lt"/>
                <a:ea typeface="+mn-ea"/>
                <a:cs typeface="+mn-cs"/>
              </a:rPr>
              <a:t>StartOnCall</a:t>
            </a:r>
            <a:r>
              <a:rPr lang="en-US" sz="1200" b="0" i="0" kern="1200" dirty="0" smtClean="0">
                <a:solidFill>
                  <a:schemeClr val="tx1"/>
                </a:solidFill>
                <a:effectLst/>
                <a:latin typeface="+mn-lt"/>
                <a:ea typeface="+mn-ea"/>
                <a:cs typeface="+mn-cs"/>
              </a:rPr>
              <a:t> — Debugger will not be attached until matching call is made from state model</a:t>
            </a:r>
          </a:p>
          <a:p>
            <a:endParaRPr lang="en-US" sz="1200" b="0" i="0" kern="1200" baseline="0" dirty="0" smtClean="0">
              <a:solidFill>
                <a:schemeClr val="tx1"/>
              </a:solidFill>
              <a:effectLst/>
              <a:latin typeface="+mn-lt"/>
              <a:ea typeface="+mn-ea"/>
              <a:cs typeface="+mn-cs"/>
            </a:endParaRPr>
          </a:p>
          <a:p>
            <a:r>
              <a:rPr lang="en-US" sz="1200" b="0" i="1" kern="1200" dirty="0" err="1" smtClean="0">
                <a:solidFill>
                  <a:schemeClr val="tx1"/>
                </a:solidFill>
                <a:effectLst/>
                <a:latin typeface="+mn-lt"/>
                <a:ea typeface="+mn-ea"/>
                <a:cs typeface="+mn-cs"/>
              </a:rPr>
              <a:t>NoCpuKill</a:t>
            </a:r>
            <a:r>
              <a:rPr lang="en-US" sz="1200" b="0" i="0" kern="1200" dirty="0" smtClean="0">
                <a:solidFill>
                  <a:schemeClr val="tx1"/>
                </a:solidFill>
                <a:effectLst/>
                <a:latin typeface="+mn-lt"/>
                <a:ea typeface="+mn-ea"/>
                <a:cs typeface="+mn-cs"/>
              </a:rPr>
              <a:t> — Don’t use process CPU usage to terminate early.</a:t>
            </a:r>
            <a:r>
              <a:rPr lang="en-US" sz="1200" b="0" i="0" kern="1200" baseline="0" dirty="0" smtClean="0">
                <a:solidFill>
                  <a:schemeClr val="tx1"/>
                </a:solidFill>
                <a:effectLst/>
                <a:latin typeface="+mn-lt"/>
                <a:ea typeface="+mn-ea"/>
                <a:cs typeface="+mn-cs"/>
              </a:rPr>
              <a:t> Defaults to false, but you may want to set this to true, if your fuzzing target program is memory-intensive.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17</a:t>
            </a:fld>
            <a:endParaRPr lang="en-US"/>
          </a:p>
        </p:txBody>
      </p:sp>
    </p:spTree>
    <p:extLst>
      <p:ext uri="{BB962C8B-B14F-4D97-AF65-F5344CB8AC3E}">
        <p14:creationId xmlns:p14="http://schemas.microsoft.com/office/powerpoint/2010/main" val="2249478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puts everything together for a fuzzing run</a:t>
            </a:r>
          </a:p>
          <a:p>
            <a:endParaRPr lang="en-US" dirty="0" smtClean="0"/>
          </a:p>
          <a:p>
            <a:r>
              <a:rPr lang="en-US" dirty="0" smtClean="0"/>
              <a:t>Note exclude</a:t>
            </a:r>
            <a:r>
              <a:rPr lang="en-US" baseline="0" dirty="0" smtClean="0"/>
              <a:t> part</a:t>
            </a:r>
          </a:p>
          <a:p>
            <a:endParaRPr lang="en-US" baseline="0" dirty="0" smtClean="0"/>
          </a:p>
          <a:p>
            <a:r>
              <a:rPr lang="en-US" baseline="0" dirty="0" smtClean="0"/>
              <a:t>Note </a:t>
            </a:r>
            <a:r>
              <a:rPr lang="en-US" baseline="0" dirty="0" err="1" smtClean="0"/>
              <a:t>mutators</a:t>
            </a:r>
            <a:r>
              <a:rPr lang="en-US" baseline="0" dirty="0" smtClean="0"/>
              <a:t> node…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a:t>
            </a:r>
            <a:r>
              <a:rPr lang="en-US" baseline="0" dirty="0" smtClean="0"/>
              <a:t> the misspellings!</a:t>
            </a:r>
            <a:endParaRPr lang="en-US" dirty="0" smtClean="0"/>
          </a:p>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18</a:t>
            </a:fld>
            <a:endParaRPr lang="en-US"/>
          </a:p>
        </p:txBody>
      </p:sp>
    </p:spTree>
    <p:extLst>
      <p:ext uri="{BB962C8B-B14F-4D97-AF65-F5344CB8AC3E}">
        <p14:creationId xmlns:p14="http://schemas.microsoft.com/office/powerpoint/2010/main" val="18784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directories</a:t>
            </a:r>
          </a:p>
          <a:p>
            <a:r>
              <a:rPr lang="en-US" dirty="0" smtClean="0"/>
              <a:t>ME</a:t>
            </a:r>
            <a:r>
              <a:rPr lang="en-US" baseline="0" dirty="0" smtClean="0"/>
              <a:t>fuzz.xml errors</a:t>
            </a:r>
          </a:p>
          <a:p>
            <a:r>
              <a:rPr lang="en-US" dirty="0" smtClean="0"/>
              <a:t>Mefuzz.xml false positive</a:t>
            </a:r>
          </a:p>
          <a:p>
            <a:r>
              <a:rPr lang="en-US" dirty="0" smtClean="0"/>
              <a:t>These are from </a:t>
            </a:r>
            <a:r>
              <a:rPr lang="en-US" smtClean="0"/>
              <a:t>a fuzzing run on a 64-bit Windows</a:t>
            </a:r>
            <a:r>
              <a:rPr lang="en-US" baseline="0" smtClean="0"/>
              <a:t> 7 PC</a:t>
            </a:r>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19</a:t>
            </a:fld>
            <a:endParaRPr lang="en-US"/>
          </a:p>
        </p:txBody>
      </p:sp>
    </p:spTree>
    <p:extLst>
      <p:ext uri="{BB962C8B-B14F-4D97-AF65-F5344CB8AC3E}">
        <p14:creationId xmlns:p14="http://schemas.microsoft.com/office/powerpoint/2010/main" val="13892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a:t>
            </a:r>
            <a:r>
              <a:rPr lang="en-US" baseline="0" dirty="0" smtClean="0"/>
              <a:t> be around the ½ hour mark now</a:t>
            </a:r>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23</a:t>
            </a:fld>
            <a:endParaRPr lang="en-US"/>
          </a:p>
        </p:txBody>
      </p:sp>
    </p:spTree>
    <p:extLst>
      <p:ext uri="{BB962C8B-B14F-4D97-AF65-F5344CB8AC3E}">
        <p14:creationId xmlns:p14="http://schemas.microsoft.com/office/powerpoint/2010/main" val="418459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25</a:t>
            </a:fld>
            <a:endParaRPr lang="en-US"/>
          </a:p>
        </p:txBody>
      </p:sp>
    </p:spTree>
    <p:extLst>
      <p:ext uri="{BB962C8B-B14F-4D97-AF65-F5344CB8AC3E}">
        <p14:creationId xmlns:p14="http://schemas.microsoft.com/office/powerpoint/2010/main" val="3153040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edited the extra files section</a:t>
            </a:r>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28</a:t>
            </a:fld>
            <a:endParaRPr lang="en-US"/>
          </a:p>
        </p:txBody>
      </p:sp>
    </p:spTree>
    <p:extLst>
      <p:ext uri="{BB962C8B-B14F-4D97-AF65-F5344CB8AC3E}">
        <p14:creationId xmlns:p14="http://schemas.microsoft.com/office/powerpoint/2010/main" val="2988190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30</a:t>
            </a:fld>
            <a:endParaRPr lang="en-US"/>
          </a:p>
        </p:txBody>
      </p:sp>
    </p:spTree>
    <p:extLst>
      <p:ext uri="{BB962C8B-B14F-4D97-AF65-F5344CB8AC3E}">
        <p14:creationId xmlns:p14="http://schemas.microsoft.com/office/powerpoint/2010/main" val="293875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32</a:t>
            </a:fld>
            <a:endParaRPr lang="en-US"/>
          </a:p>
        </p:txBody>
      </p:sp>
    </p:spTree>
    <p:extLst>
      <p:ext uri="{BB962C8B-B14F-4D97-AF65-F5344CB8AC3E}">
        <p14:creationId xmlns:p14="http://schemas.microsoft.com/office/powerpoint/2010/main" val="676044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Functions almost</a:t>
            </a:r>
            <a:r>
              <a:rPr lang="en-US" baseline="0" smtClean="0"/>
              <a:t> the same as on Windows</a:t>
            </a:r>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41</a:t>
            </a:fld>
            <a:endParaRPr lang="en-US"/>
          </a:p>
        </p:txBody>
      </p:sp>
    </p:spTree>
    <p:extLst>
      <p:ext uri="{BB962C8B-B14F-4D97-AF65-F5344CB8AC3E}">
        <p14:creationId xmlns:p14="http://schemas.microsoft.com/office/powerpoint/2010/main" val="11959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3</a:t>
            </a:fld>
            <a:endParaRPr lang="en-US"/>
          </a:p>
        </p:txBody>
      </p:sp>
    </p:spTree>
    <p:extLst>
      <p:ext uri="{BB962C8B-B14F-4D97-AF65-F5344CB8AC3E}">
        <p14:creationId xmlns:p14="http://schemas.microsoft.com/office/powerpoint/2010/main" val="250213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Seems to be conflicting information on whether format string attacks are possible in .NET</a:t>
            </a:r>
          </a:p>
        </p:txBody>
      </p:sp>
      <p:sp>
        <p:nvSpPr>
          <p:cNvPr id="4" name="Slide Number Placeholder 3"/>
          <p:cNvSpPr>
            <a:spLocks noGrp="1"/>
          </p:cNvSpPr>
          <p:nvPr>
            <p:ph type="sldNum" sz="quarter" idx="10"/>
          </p:nvPr>
        </p:nvSpPr>
        <p:spPr/>
        <p:txBody>
          <a:bodyPr/>
          <a:lstStyle/>
          <a:p>
            <a:fld id="{8EDF84B2-44BB-4AAA-92A2-78FD923C94F6}" type="slidenum">
              <a:rPr lang="en-US" smtClean="0"/>
              <a:t>42</a:t>
            </a:fld>
            <a:endParaRPr lang="en-US"/>
          </a:p>
        </p:txBody>
      </p:sp>
    </p:spTree>
    <p:extLst>
      <p:ext uri="{BB962C8B-B14F-4D97-AF65-F5344CB8AC3E}">
        <p14:creationId xmlns:p14="http://schemas.microsoft.com/office/powerpoint/2010/main" val="211126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43</a:t>
            </a:fld>
            <a:endParaRPr lang="en-US"/>
          </a:p>
        </p:txBody>
      </p:sp>
    </p:spTree>
    <p:extLst>
      <p:ext uri="{BB962C8B-B14F-4D97-AF65-F5344CB8AC3E}">
        <p14:creationId xmlns:p14="http://schemas.microsoft.com/office/powerpoint/2010/main" val="2500787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EDF84B2-44BB-4AAA-92A2-78FD923C94F6}" type="slidenum">
              <a:rPr lang="en-US" smtClean="0"/>
              <a:t>44</a:t>
            </a:fld>
            <a:endParaRPr lang="en-US"/>
          </a:p>
        </p:txBody>
      </p:sp>
    </p:spTree>
    <p:extLst>
      <p:ext uri="{BB962C8B-B14F-4D97-AF65-F5344CB8AC3E}">
        <p14:creationId xmlns:p14="http://schemas.microsoft.com/office/powerpoint/2010/main" val="706712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45</a:t>
            </a:fld>
            <a:endParaRPr lang="en-US"/>
          </a:p>
        </p:txBody>
      </p:sp>
    </p:spTree>
    <p:extLst>
      <p:ext uri="{BB962C8B-B14F-4D97-AF65-F5344CB8AC3E}">
        <p14:creationId xmlns:p14="http://schemas.microsoft.com/office/powerpoint/2010/main" val="2558575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7</a:t>
            </a:fld>
            <a:endParaRPr lang="en-US"/>
          </a:p>
        </p:txBody>
      </p:sp>
    </p:spTree>
    <p:extLst>
      <p:ext uri="{BB962C8B-B14F-4D97-AF65-F5344CB8AC3E}">
        <p14:creationId xmlns:p14="http://schemas.microsoft.com/office/powerpoint/2010/main" val="376776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site has</a:t>
            </a:r>
            <a:r>
              <a:rPr lang="en-US" baseline="0" dirty="0" smtClean="0"/>
              <a:t> good instructions for installation</a:t>
            </a:r>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8</a:t>
            </a:fld>
            <a:endParaRPr lang="en-US"/>
          </a:p>
        </p:txBody>
      </p:sp>
    </p:spTree>
    <p:extLst>
      <p:ext uri="{BB962C8B-B14F-4D97-AF65-F5344CB8AC3E}">
        <p14:creationId xmlns:p14="http://schemas.microsoft.com/office/powerpoint/2010/main" val="284093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have an example of how to exclude</a:t>
            </a:r>
            <a:r>
              <a:rPr lang="en-US" baseline="0" dirty="0" smtClean="0"/>
              <a:t> </a:t>
            </a:r>
            <a:r>
              <a:rPr lang="en-US" baseline="0" dirty="0" err="1" smtClean="0"/>
              <a:t>mutators</a:t>
            </a:r>
            <a:r>
              <a:rPr lang="en-US" baseline="0" dirty="0" smtClean="0"/>
              <a:t> in a bit</a:t>
            </a:r>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9</a:t>
            </a:fld>
            <a:endParaRPr lang="en-US"/>
          </a:p>
        </p:txBody>
      </p:sp>
    </p:spTree>
    <p:extLst>
      <p:ext uri="{BB962C8B-B14F-4D97-AF65-F5344CB8AC3E}">
        <p14:creationId xmlns:p14="http://schemas.microsoft.com/office/powerpoint/2010/main" val="355320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10</a:t>
            </a:fld>
            <a:endParaRPr lang="en-US"/>
          </a:p>
        </p:txBody>
      </p:sp>
    </p:spTree>
    <p:extLst>
      <p:ext uri="{BB962C8B-B14F-4D97-AF65-F5344CB8AC3E}">
        <p14:creationId xmlns:p14="http://schemas.microsoft.com/office/powerpoint/2010/main" val="19741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data</a:t>
            </a:r>
            <a:r>
              <a:rPr lang="en-US" baseline="0" dirty="0" smtClean="0"/>
              <a:t> model, state model, agent</a:t>
            </a:r>
          </a:p>
          <a:p>
            <a:r>
              <a:rPr lang="en-US" baseline="0" dirty="0" smtClean="0"/>
              <a:t>Data model describes the data </a:t>
            </a:r>
            <a:r>
              <a:rPr lang="en-US" sz="1200" b="0" i="0" kern="1200" dirty="0" smtClean="0">
                <a:solidFill>
                  <a:schemeClr val="tx1"/>
                </a:solidFill>
                <a:effectLst/>
                <a:latin typeface="+mn-lt"/>
                <a:ea typeface="+mn-ea"/>
                <a:cs typeface="+mn-cs"/>
              </a:rPr>
              <a:t>including type information, relationships (size, count, offsets), and other information that allows the </a:t>
            </a:r>
            <a:r>
              <a:rPr lang="en-US" sz="1200" b="0" i="0" kern="1200" dirty="0" err="1" smtClean="0">
                <a:solidFill>
                  <a:schemeClr val="tx1"/>
                </a:solidFill>
                <a:effectLst/>
                <a:latin typeface="+mn-lt"/>
                <a:ea typeface="+mn-ea"/>
                <a:cs typeface="+mn-cs"/>
              </a:rPr>
              <a:t>fuzzer</a:t>
            </a:r>
            <a:r>
              <a:rPr lang="en-US" sz="1200" b="0" i="0" kern="1200" dirty="0" smtClean="0">
                <a:solidFill>
                  <a:schemeClr val="tx1"/>
                </a:solidFill>
                <a:effectLst/>
                <a:latin typeface="+mn-lt"/>
                <a:ea typeface="+mn-ea"/>
                <a:cs typeface="+mn-cs"/>
              </a:rPr>
              <a:t> to perform smart mutations.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StateModel</a:t>
            </a:r>
            <a:r>
              <a:rPr lang="en-US" sz="1200" b="0" i="0" kern="1200" dirty="0" smtClean="0">
                <a:solidFill>
                  <a:schemeClr val="tx1"/>
                </a:solidFill>
                <a:effectLst/>
                <a:latin typeface="+mn-lt"/>
                <a:ea typeface="+mn-ea"/>
                <a:cs typeface="+mn-cs"/>
              </a:rPr>
              <a:t> recreates the basic state machine logic needed to test a protocol. The state model defines how to send and receive data to the fuzzing target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Action is a way of</a:t>
            </a:r>
            <a:r>
              <a:rPr lang="en-US" sz="1200" b="0" i="0" kern="1200" baseline="0" dirty="0" smtClean="0">
                <a:solidFill>
                  <a:schemeClr val="tx1"/>
                </a:solidFill>
                <a:effectLst/>
                <a:latin typeface="+mn-lt"/>
                <a:ea typeface="+mn-ea"/>
                <a:cs typeface="+mn-cs"/>
              </a:rPr>
              <a:t> sending commands.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Agents are special Peach processes that can be run locally or remote. These processes host one or more Monitors that can perform such actions as attaching debuggers, watching memory consumption, detecting Faults, etc.</a:t>
            </a:r>
            <a:endParaRPr lang="en-US" dirty="0" smtClean="0"/>
          </a:p>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12</a:t>
            </a:fld>
            <a:endParaRPr lang="en-US"/>
          </a:p>
        </p:txBody>
      </p:sp>
    </p:spTree>
    <p:extLst>
      <p:ext uri="{BB962C8B-B14F-4D97-AF65-F5344CB8AC3E}">
        <p14:creationId xmlns:p14="http://schemas.microsoft.com/office/powerpoint/2010/main" val="62019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sums up everything</a:t>
            </a:r>
            <a:r>
              <a:rPr lang="en-US" baseline="0" dirty="0" smtClean="0"/>
              <a:t> needed to do a fuzzing run</a:t>
            </a:r>
          </a:p>
          <a:p>
            <a:endParaRPr lang="en-US" baseline="0" dirty="0" smtClean="0"/>
          </a:p>
          <a:p>
            <a:r>
              <a:rPr lang="en-US" baseline="0" dirty="0" smtClean="0"/>
              <a:t>Publisher is an I/O </a:t>
            </a:r>
            <a:r>
              <a:rPr lang="en-US" sz="1200" b="0" i="0" kern="1200" dirty="0" smtClean="0">
                <a:solidFill>
                  <a:schemeClr val="tx1"/>
                </a:solidFill>
                <a:effectLst/>
                <a:latin typeface="+mn-lt"/>
                <a:ea typeface="+mn-ea"/>
                <a:cs typeface="+mn-cs"/>
              </a:rPr>
              <a:t>interface for interacting with the fuzzing target.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Strategy defines how to perform data mutations across fuzzing iterations (optional,</a:t>
            </a:r>
            <a:r>
              <a:rPr lang="en-US" sz="1200" b="0" i="0" kern="1200" baseline="0" dirty="0" smtClean="0">
                <a:solidFill>
                  <a:schemeClr val="tx1"/>
                </a:solidFill>
                <a:effectLst/>
                <a:latin typeface="+mn-lt"/>
                <a:ea typeface="+mn-ea"/>
                <a:cs typeface="+mn-cs"/>
              </a:rPr>
              <a:t> defaults to </a:t>
            </a:r>
            <a:r>
              <a:rPr lang="en-US" sz="1200" b="0" i="0" kern="1200" baseline="0" dirty="0" err="1" smtClean="0">
                <a:solidFill>
                  <a:schemeClr val="tx1"/>
                </a:solidFill>
                <a:effectLst/>
                <a:latin typeface="+mn-lt"/>
                <a:ea typeface="+mn-ea"/>
                <a:cs typeface="+mn-cs"/>
              </a:rPr>
              <a:t>RandomDeterministic</a:t>
            </a:r>
            <a:r>
              <a:rPr lang="en-US" sz="1200" b="0" i="0" kern="1200" baseline="0" dirty="0" smtClean="0">
                <a:solidFill>
                  <a:schemeClr val="tx1"/>
                </a:solidFill>
                <a:effectLst/>
                <a:latin typeface="+mn-lt"/>
                <a:ea typeface="+mn-ea"/>
                <a:cs typeface="+mn-cs"/>
              </a:rPr>
              <a:t>…has a start and end and the order of mutations has been shuffled; good for everything I’ve done so far)</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Logger tells Peach</a:t>
            </a:r>
            <a:r>
              <a:rPr lang="en-US" sz="1200" b="0" i="0" kern="1200" baseline="0" dirty="0" smtClean="0">
                <a:solidFill>
                  <a:schemeClr val="tx1"/>
                </a:solidFill>
                <a:effectLst/>
                <a:latin typeface="+mn-lt"/>
                <a:ea typeface="+mn-ea"/>
                <a:cs typeface="+mn-cs"/>
              </a:rPr>
              <a:t> how to log crashes.  In this case, the logs will be written to C:\Peach </a:t>
            </a:r>
            <a:r>
              <a:rPr lang="en-US" sz="1200" b="0" i="0" kern="1200" baseline="0" dirty="0" err="1" smtClean="0">
                <a:solidFill>
                  <a:schemeClr val="tx1"/>
                </a:solidFill>
                <a:effectLst/>
                <a:latin typeface="+mn-lt"/>
                <a:ea typeface="+mn-ea"/>
                <a:cs typeface="+mn-cs"/>
              </a:rPr>
              <a:t>Fuzzer</a:t>
            </a:r>
            <a:r>
              <a:rPr lang="en-US" sz="1200" b="0" i="0" kern="1200" baseline="0" dirty="0" smtClean="0">
                <a:solidFill>
                  <a:schemeClr val="tx1"/>
                </a:solidFill>
                <a:effectLst/>
                <a:latin typeface="+mn-lt"/>
                <a:ea typeface="+mn-ea"/>
                <a:cs typeface="+mn-cs"/>
              </a:rPr>
              <a:t>\logs</a:t>
            </a:r>
          </a:p>
          <a:p>
            <a:r>
              <a:rPr lang="en-US" sz="1200" b="0" i="0" kern="1200" baseline="0" dirty="0" smtClean="0">
                <a:solidFill>
                  <a:schemeClr val="tx1"/>
                </a:solidFill>
                <a:effectLst/>
                <a:latin typeface="+mn-lt"/>
                <a:ea typeface="+mn-ea"/>
                <a:cs typeface="+mn-cs"/>
              </a:rPr>
              <a:t>Will have log examples in a while</a:t>
            </a:r>
            <a:endParaRPr lang="en-US" dirty="0" smtClean="0"/>
          </a:p>
          <a:p>
            <a:endParaRPr lang="en-US" dirty="0"/>
          </a:p>
        </p:txBody>
      </p:sp>
      <p:sp>
        <p:nvSpPr>
          <p:cNvPr id="4" name="Slide Number Placeholder 3"/>
          <p:cNvSpPr>
            <a:spLocks noGrp="1"/>
          </p:cNvSpPr>
          <p:nvPr>
            <p:ph type="sldNum" sz="quarter" idx="10"/>
          </p:nvPr>
        </p:nvSpPr>
        <p:spPr/>
        <p:txBody>
          <a:bodyPr/>
          <a:lstStyle/>
          <a:p>
            <a:fld id="{8EDF84B2-44BB-4AAA-92A2-78FD923C94F6}" type="slidenum">
              <a:rPr lang="en-US" smtClean="0"/>
              <a:t>13</a:t>
            </a:fld>
            <a:endParaRPr lang="en-US"/>
          </a:p>
        </p:txBody>
      </p:sp>
    </p:spTree>
    <p:extLst>
      <p:ext uri="{BB962C8B-B14F-4D97-AF65-F5344CB8AC3E}">
        <p14:creationId xmlns:p14="http://schemas.microsoft.com/office/powerpoint/2010/main" val="1464427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data model describes the command</a:t>
            </a:r>
            <a:r>
              <a:rPr lang="en-US" baseline="0" dirty="0" smtClean="0"/>
              <a:t> line program and its parameter</a:t>
            </a:r>
            <a:endParaRPr lang="en-US" dirty="0" smtClean="0"/>
          </a:p>
        </p:txBody>
      </p:sp>
      <p:sp>
        <p:nvSpPr>
          <p:cNvPr id="4" name="Slide Number Placeholder 3"/>
          <p:cNvSpPr>
            <a:spLocks noGrp="1"/>
          </p:cNvSpPr>
          <p:nvPr>
            <p:ph type="sldNum" sz="quarter" idx="10"/>
          </p:nvPr>
        </p:nvSpPr>
        <p:spPr/>
        <p:txBody>
          <a:bodyPr/>
          <a:lstStyle/>
          <a:p>
            <a:fld id="{8EDF84B2-44BB-4AAA-92A2-78FD923C94F6}" type="slidenum">
              <a:rPr lang="en-US" smtClean="0"/>
              <a:t>15</a:t>
            </a:fld>
            <a:endParaRPr lang="en-US"/>
          </a:p>
        </p:txBody>
      </p:sp>
    </p:spTree>
    <p:extLst>
      <p:ext uri="{BB962C8B-B14F-4D97-AF65-F5344CB8AC3E}">
        <p14:creationId xmlns:p14="http://schemas.microsoft.com/office/powerpoint/2010/main" val="3898130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hasCustomPrompt="1"/>
          </p:nvPr>
        </p:nvSpPr>
        <p:spPr>
          <a:xfrm>
            <a:off x="2692398" y="1871131"/>
            <a:ext cx="6815669" cy="1515533"/>
          </a:xfrm>
        </p:spPr>
        <p:txBody>
          <a:bodyPr anchor="b">
            <a:noAutofit/>
          </a:bodyPr>
          <a:lstStyle>
            <a:lvl1pPr algn="ctr">
              <a:defRPr sz="5400">
                <a:effectLst/>
              </a:defRPr>
            </a:lvl1pPr>
          </a:lstStyle>
          <a:p>
            <a:r>
              <a:rPr lang="en-US" dirty="0" smtClean="0">
                <a:solidFill>
                  <a:schemeClr val="bg1"/>
                </a:solidFill>
              </a:rPr>
              <a:t>Fuzzing basics</a:t>
            </a:r>
            <a:endParaRPr lang="en-US" dirty="0"/>
          </a:p>
        </p:txBody>
      </p:sp>
      <p:sp>
        <p:nvSpPr>
          <p:cNvPr id="3" name="Subtitle 2"/>
          <p:cNvSpPr>
            <a:spLocks noGrp="1"/>
          </p:cNvSpPr>
          <p:nvPr>
            <p:ph type="subTitle" idx="1" hasCustomPrompt="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1" y="4815415"/>
            <a:ext cx="9609666" cy="566738"/>
          </a:xfrm>
        </p:spPr>
        <p:txBody>
          <a:bodyPr anchor="b">
            <a:normAutofit/>
          </a:bodyPr>
          <a:lstStyle>
            <a:lvl1pPr algn="ctr">
              <a:defRPr sz="2400" b="0"/>
            </a:lvl1p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p:txBody>
      </p:sp>
      <p:sp>
        <p:nvSpPr>
          <p:cNvPr id="5" name="Date Placeholder 4"/>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868" y="982132"/>
            <a:ext cx="9592732" cy="2954868"/>
          </a:xfrm>
        </p:spPr>
        <p:txBody>
          <a:bodyPr anchor="ctr">
            <a:normAutofit/>
          </a:bodyPr>
          <a:lstStyle>
            <a:lvl1pPr algn="ctr">
              <a:defRPr sz="3200" b="0" cap="none"/>
            </a:lvl1p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1" y="842432"/>
            <a:ext cx="9601196" cy="1303867"/>
          </a:xfrm>
        </p:spPr>
        <p:txBody>
          <a:body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3" name="Content Placeholder 2"/>
          <p:cNvSpPr>
            <a:spLocks noGrp="1"/>
          </p:cNvSpPr>
          <p:nvPr>
            <p:ph idx="1" hasCustomPrompt="1"/>
          </p:nvPr>
        </p:nvSpPr>
        <p:spPr/>
        <p:txBody>
          <a:bodyPr/>
          <a:lstStyle/>
          <a:p>
            <a:pPr lvl="0"/>
            <a:r>
              <a:rPr lang="en-US" dirty="0" smtClean="0">
                <a:solidFill>
                  <a:schemeClr val="bg1"/>
                </a:solidFill>
              </a:rPr>
              <a:t>Fuzzing basics</a:t>
            </a:r>
            <a:endParaRPr lang="en-US" dirty="0" smtClean="0"/>
          </a:p>
          <a:p>
            <a:pPr lvl="1"/>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a:p>
            <a:pPr lvl="2"/>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a:p>
            <a:pPr lvl="3"/>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a:p>
            <a:pPr lvl="4"/>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069" y="1752606"/>
            <a:ext cx="8158688" cy="1822514"/>
          </a:xfrm>
        </p:spPr>
        <p:txBody>
          <a:bodyPr anchor="b">
            <a:normAutofit/>
          </a:bodyPr>
          <a:lstStyle>
            <a:lvl1pPr algn="ctr">
              <a:defRPr sz="4400" b="0" cap="none"/>
            </a:lvl1p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p:txBody>
      </p:sp>
      <p:sp>
        <p:nvSpPr>
          <p:cNvPr id="4" name="Date Placeholder 3"/>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399" y="1883832"/>
            <a:ext cx="6241816" cy="1371600"/>
          </a:xfrm>
        </p:spPr>
        <p:txBody>
          <a:bodyPr anchor="b">
            <a:normAutofit/>
          </a:bodyPr>
          <a:lstStyle>
            <a:lvl1pPr algn="ctr">
              <a:defRPr sz="2800" b="0"/>
            </a:lvl1p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smtClean="0"/>
          </a:p>
        </p:txBody>
      </p:sp>
      <p:sp>
        <p:nvSpPr>
          <p:cNvPr id="5" name="Date Placeholder 4"/>
          <p:cNvSpPr>
            <a:spLocks noGrp="1"/>
          </p:cNvSpPr>
          <p:nvPr>
            <p:ph type="dt" sz="half" idx="10"/>
          </p:nvPr>
        </p:nvSpPr>
        <p:spPr/>
        <p:txBody>
          <a:bodyPr/>
          <a:lstStyle/>
          <a:p>
            <a:fld id="{B61BEF0D-F0BB-DE4B-95CE-6DB70DBA9567}" type="datetimeFigureOut">
              <a:rPr lang="en-US" dirty="0"/>
              <a:pPr/>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solidFill>
            <a:schemeClr val="bg2">
              <a:lumMod val="25000"/>
            </a:schemeClr>
          </a:solidFill>
          <a:effectLst/>
        </p:spPr>
        <p:txBody>
          <a:bodyPr vert="horz" lIns="91440" tIns="45720" rIns="91440" bIns="45720" rtlCol="0" anchor="ctr">
            <a:normAutofit/>
          </a:body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p>
        </p:txBody>
      </p:sp>
      <p:sp>
        <p:nvSpPr>
          <p:cNvPr id="3" name="Text Placeholder 2"/>
          <p:cNvSpPr>
            <a:spLocks noGrp="1"/>
          </p:cNvSpPr>
          <p:nvPr>
            <p:ph type="body" idx="1"/>
          </p:nvPr>
        </p:nvSpPr>
        <p:spPr>
          <a:xfrm>
            <a:off x="1295401" y="2556932"/>
            <a:ext cx="9601196" cy="3318936"/>
          </a:xfrm>
          <a:prstGeom prst="rect">
            <a:avLst/>
          </a:prstGeom>
          <a:solidFill>
            <a:schemeClr val="bg2">
              <a:lumMod val="25000"/>
            </a:schemeClr>
          </a:solidFill>
        </p:spPr>
        <p:txBody>
          <a:bodyPr vert="horz" lIns="91440" tIns="45720" rIns="91440" bIns="45720" rtlCol="0" anchor="t">
            <a:normAutofit/>
          </a:bodyPr>
          <a:lstStyle/>
          <a:p>
            <a:pPr lvl="0"/>
            <a:r>
              <a:rPr lang="en-US" dirty="0" smtClean="0">
                <a:solidFill>
                  <a:schemeClr val="bg1"/>
                </a:solidFill>
              </a:rPr>
              <a:t>First level</a:t>
            </a:r>
            <a:endParaRPr lang="en-US" dirty="0" smtClean="0"/>
          </a:p>
          <a:p>
            <a:pPr lvl="1"/>
            <a:r>
              <a:rPr lang="en-US" dirty="0" smtClean="0">
                <a:solidFill>
                  <a:schemeClr val="bg1"/>
                </a:solidFill>
              </a:rPr>
              <a:t>Second level</a:t>
            </a:r>
            <a:endParaRPr lang="en-US" dirty="0" smtClean="0"/>
          </a:p>
          <a:p>
            <a:pPr lvl="2"/>
            <a:r>
              <a:rPr lang="en-US" dirty="0" smtClean="0">
                <a:solidFill>
                  <a:schemeClr val="bg1"/>
                </a:solidFill>
              </a:rPr>
              <a:t>Third level</a:t>
            </a:r>
            <a:endParaRPr lang="en-US" dirty="0" smtClean="0"/>
          </a:p>
          <a:p>
            <a:pPr lvl="3"/>
            <a:r>
              <a:rPr lang="en-US" dirty="0" smtClean="0">
                <a:solidFill>
                  <a:schemeClr val="bg1"/>
                </a:solidFill>
              </a:rPr>
              <a:t>Fourth level</a:t>
            </a:r>
            <a:endParaRPr lang="en-US" dirty="0" smtClean="0"/>
          </a:p>
          <a:p>
            <a:pPr lvl="4"/>
            <a:r>
              <a:rPr lang="en-US" dirty="0" smtClean="0">
                <a:solidFill>
                  <a:schemeClr val="bg1"/>
                </a:solidFill>
              </a:rPr>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9/21/2016</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baseline="0">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baseline="0">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baseline="0">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baseline="0">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baseline="0">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Fuzzing basics</a:t>
            </a:r>
            <a:br>
              <a:rPr lang="en-US" dirty="0" smtClean="0">
                <a:solidFill>
                  <a:schemeClr val="bg1"/>
                </a:solidFill>
              </a:rPr>
            </a:br>
            <a:r>
              <a:rPr lang="en-US" dirty="0" smtClean="0">
                <a:solidFill>
                  <a:schemeClr val="bg1"/>
                </a:solidFill>
              </a:rPr>
              <a:t>Or how to break software</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7062" y="2557463"/>
            <a:ext cx="3317875" cy="3317875"/>
          </a:xfrm>
        </p:spPr>
      </p:pic>
    </p:spTree>
    <p:extLst>
      <p:ext uri="{BB962C8B-B14F-4D97-AF65-F5344CB8AC3E}">
        <p14:creationId xmlns:p14="http://schemas.microsoft.com/office/powerpoint/2010/main" val="3303100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842433"/>
            <a:ext cx="9601196" cy="846668"/>
          </a:xfrm>
        </p:spPr>
        <p:txBody>
          <a:bodyPr/>
          <a:lstStyle/>
          <a:p>
            <a:r>
              <a:rPr lang="en-US" smtClean="0">
                <a:solidFill>
                  <a:schemeClr val="bg1"/>
                </a:solidFill>
              </a:rPr>
              <a:t>Peach fuzzer tips</a:t>
            </a:r>
            <a:endParaRPr lang="en-US" dirty="0">
              <a:solidFill>
                <a:schemeClr val="bg1"/>
              </a:solidFill>
            </a:endParaRPr>
          </a:p>
        </p:txBody>
      </p:sp>
      <p:sp>
        <p:nvSpPr>
          <p:cNvPr id="3" name="Content Placeholder 2"/>
          <p:cNvSpPr>
            <a:spLocks noGrp="1"/>
          </p:cNvSpPr>
          <p:nvPr>
            <p:ph idx="1"/>
          </p:nvPr>
        </p:nvSpPr>
        <p:spPr>
          <a:xfrm>
            <a:off x="1295401" y="1689100"/>
            <a:ext cx="9601196" cy="4940300"/>
          </a:xfrm>
        </p:spPr>
        <p:txBody>
          <a:bodyPr>
            <a:normAutofit fontScale="92500" lnSpcReduction="10000"/>
          </a:bodyPr>
          <a:lstStyle/>
          <a:p>
            <a:pPr marL="285750" lvl="1"/>
            <a:r>
              <a:rPr lang="en-US" dirty="0" smtClean="0">
                <a:solidFill>
                  <a:schemeClr val="bg1"/>
                </a:solidFill>
              </a:rPr>
              <a:t>Simply running peach at the command line, with no parameters, will give you a list of options</a:t>
            </a:r>
          </a:p>
          <a:p>
            <a:pPr marL="285750" lvl="1"/>
            <a:r>
              <a:rPr lang="en-US" dirty="0" smtClean="0">
                <a:solidFill>
                  <a:schemeClr val="bg1"/>
                </a:solidFill>
              </a:rPr>
              <a:t>Use peach -t to validate your peach pit</a:t>
            </a:r>
          </a:p>
          <a:p>
            <a:pPr marL="285750" lvl="1"/>
            <a:r>
              <a:rPr lang="en-US" dirty="0" smtClean="0">
                <a:solidFill>
                  <a:schemeClr val="bg1"/>
                </a:solidFill>
              </a:rPr>
              <a:t>Run peach -1 to sample run your peach pit</a:t>
            </a:r>
          </a:p>
          <a:p>
            <a:pPr marL="742950" lvl="2"/>
            <a:r>
              <a:rPr lang="en-US" dirty="0" smtClean="0">
                <a:solidFill>
                  <a:schemeClr val="bg1"/>
                </a:solidFill>
              </a:rPr>
              <a:t>This won’t apply any </a:t>
            </a:r>
            <a:r>
              <a:rPr lang="en-US" dirty="0" err="1" smtClean="0">
                <a:solidFill>
                  <a:schemeClr val="bg1"/>
                </a:solidFill>
              </a:rPr>
              <a:t>mutators</a:t>
            </a:r>
            <a:r>
              <a:rPr lang="en-US" dirty="0" smtClean="0">
                <a:solidFill>
                  <a:schemeClr val="bg1"/>
                </a:solidFill>
              </a:rPr>
              <a:t>, but will just run your fuzz target program as normal</a:t>
            </a:r>
          </a:p>
          <a:p>
            <a:r>
              <a:rPr lang="en-US" dirty="0" smtClean="0">
                <a:solidFill>
                  <a:schemeClr val="bg1"/>
                </a:solidFill>
              </a:rPr>
              <a:t>Run peach </a:t>
            </a:r>
            <a:r>
              <a:rPr lang="en-US" dirty="0">
                <a:solidFill>
                  <a:schemeClr val="bg1"/>
                </a:solidFill>
              </a:rPr>
              <a:t>-</a:t>
            </a:r>
            <a:r>
              <a:rPr lang="en-US" dirty="0" smtClean="0">
                <a:solidFill>
                  <a:schemeClr val="bg1"/>
                </a:solidFill>
              </a:rPr>
              <a:t>c pit.xml to get a count of the test iterations before starting</a:t>
            </a:r>
          </a:p>
          <a:p>
            <a:r>
              <a:rPr lang="en-US" dirty="0" smtClean="0">
                <a:solidFill>
                  <a:schemeClr val="bg1"/>
                </a:solidFill>
              </a:rPr>
              <a:t>Run peach -p total machines, your machine to run the </a:t>
            </a:r>
            <a:r>
              <a:rPr lang="en-US" dirty="0" err="1" smtClean="0">
                <a:solidFill>
                  <a:schemeClr val="bg1"/>
                </a:solidFill>
              </a:rPr>
              <a:t>fuzzer</a:t>
            </a:r>
            <a:r>
              <a:rPr lang="en-US" dirty="0" smtClean="0">
                <a:solidFill>
                  <a:schemeClr val="bg1"/>
                </a:solidFill>
              </a:rPr>
              <a:t> in parallel on multiple machines</a:t>
            </a:r>
          </a:p>
          <a:p>
            <a:pPr lvl="1"/>
            <a:r>
              <a:rPr lang="en-US" dirty="0" smtClean="0">
                <a:solidFill>
                  <a:schemeClr val="bg1"/>
                </a:solidFill>
              </a:rPr>
              <a:t>This doesn’t do any networking, but divides the test iterations by the number of machines</a:t>
            </a:r>
          </a:p>
          <a:p>
            <a:pPr lvl="1"/>
            <a:r>
              <a:rPr lang="en-US" dirty="0" smtClean="0">
                <a:solidFill>
                  <a:schemeClr val="bg1"/>
                </a:solidFill>
              </a:rPr>
              <a:t>For example, 30000 test iterations on 3 machines</a:t>
            </a:r>
          </a:p>
          <a:p>
            <a:pPr lvl="2"/>
            <a:r>
              <a:rPr lang="en-US" dirty="0" smtClean="0">
                <a:solidFill>
                  <a:schemeClr val="bg1"/>
                </a:solidFill>
              </a:rPr>
              <a:t>Machine 1: iterations 1 – 10,000</a:t>
            </a:r>
          </a:p>
          <a:p>
            <a:pPr lvl="2"/>
            <a:r>
              <a:rPr lang="en-US" dirty="0" smtClean="0">
                <a:solidFill>
                  <a:schemeClr val="bg1"/>
                </a:solidFill>
              </a:rPr>
              <a:t>Machine 2: iterations 10,001 – 19,999 </a:t>
            </a:r>
          </a:p>
          <a:p>
            <a:pPr lvl="2"/>
            <a:r>
              <a:rPr lang="en-US" dirty="0" smtClean="0">
                <a:solidFill>
                  <a:schemeClr val="bg1"/>
                </a:solidFill>
              </a:rPr>
              <a:t>Machine 3: iterations 20,000 – 30,000</a:t>
            </a:r>
          </a:p>
          <a:p>
            <a:pPr lvl="2"/>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717858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Peach pit from the online tutorial</a:t>
            </a:r>
            <a:endParaRPr lang="en-US" dirty="0">
              <a:solidFill>
                <a:schemeClr val="bg1"/>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35873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5762" y="228600"/>
            <a:ext cx="11420475" cy="6400800"/>
          </a:xfrm>
          <a:prstGeom prst="rect">
            <a:avLst/>
          </a:prstGeom>
        </p:spPr>
      </p:pic>
    </p:spTree>
    <p:extLst>
      <p:ext uri="{BB962C8B-B14F-4D97-AF65-F5344CB8AC3E}">
        <p14:creationId xmlns:p14="http://schemas.microsoft.com/office/powerpoint/2010/main" val="1326815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5762" y="314325"/>
            <a:ext cx="11420475" cy="6229350"/>
          </a:xfrm>
          <a:prstGeom prst="rect">
            <a:avLst/>
          </a:prstGeom>
        </p:spPr>
      </p:pic>
    </p:spTree>
    <p:extLst>
      <p:ext uri="{BB962C8B-B14F-4D97-AF65-F5344CB8AC3E}">
        <p14:creationId xmlns:p14="http://schemas.microsoft.com/office/powerpoint/2010/main" val="275948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Peach pit to fuzz a command line program which takes one argument</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00881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5762" y="314325"/>
            <a:ext cx="11420475" cy="6229350"/>
          </a:xfrm>
          <a:prstGeom prst="rect">
            <a:avLst/>
          </a:prstGeom>
        </p:spPr>
      </p:pic>
    </p:spTree>
    <p:extLst>
      <p:ext uri="{BB962C8B-B14F-4D97-AF65-F5344CB8AC3E}">
        <p14:creationId xmlns:p14="http://schemas.microsoft.com/office/powerpoint/2010/main" val="70905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5762" y="314325"/>
            <a:ext cx="11420475" cy="6229350"/>
          </a:xfrm>
          <a:prstGeom prst="rect">
            <a:avLst/>
          </a:prstGeom>
        </p:spPr>
      </p:pic>
    </p:spTree>
    <p:extLst>
      <p:ext uri="{BB962C8B-B14F-4D97-AF65-F5344CB8AC3E}">
        <p14:creationId xmlns:p14="http://schemas.microsoft.com/office/powerpoint/2010/main" val="2634214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5762" y="314325"/>
            <a:ext cx="11420475" cy="6229350"/>
          </a:xfrm>
          <a:prstGeom prst="rect">
            <a:avLst/>
          </a:prstGeom>
        </p:spPr>
      </p:pic>
    </p:spTree>
    <p:extLst>
      <p:ext uri="{BB962C8B-B14F-4D97-AF65-F5344CB8AC3E}">
        <p14:creationId xmlns:p14="http://schemas.microsoft.com/office/powerpoint/2010/main" val="1969323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5762" y="314325"/>
            <a:ext cx="11420475" cy="6229350"/>
          </a:xfrm>
          <a:prstGeom prst="rect">
            <a:avLst/>
          </a:prstGeom>
        </p:spPr>
      </p:pic>
    </p:spTree>
    <p:extLst>
      <p:ext uri="{BB962C8B-B14F-4D97-AF65-F5344CB8AC3E}">
        <p14:creationId xmlns:p14="http://schemas.microsoft.com/office/powerpoint/2010/main" val="16888105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Peach </a:t>
            </a:r>
            <a:r>
              <a:rPr lang="en-US" dirty="0" err="1" smtClean="0">
                <a:solidFill>
                  <a:schemeClr val="bg1"/>
                </a:solidFill>
              </a:rPr>
              <a:t>fuzzer</a:t>
            </a:r>
            <a:r>
              <a:rPr lang="en-US" dirty="0" smtClean="0">
                <a:solidFill>
                  <a:schemeClr val="bg1"/>
                </a:solidFill>
              </a:rPr>
              <a:t> logging</a:t>
            </a:r>
            <a:endParaRPr lang="en-US" dirty="0">
              <a:solidFill>
                <a:schemeClr val="bg1"/>
              </a:solidFill>
            </a:endParaRPr>
          </a:p>
        </p:txBody>
      </p:sp>
      <p:sp>
        <p:nvSpPr>
          <p:cNvPr id="3" name="Subtitle 2"/>
          <p:cNvSpPr>
            <a:spLocks noGrp="1"/>
          </p:cNvSpPr>
          <p:nvPr>
            <p:ph type="subTitle" idx="1"/>
          </p:nvPr>
        </p:nvSpPr>
        <p:spPr/>
        <p:txBody>
          <a:bodyPr>
            <a:normAutofit/>
          </a:bodyPr>
          <a:lstStyle/>
          <a:p>
            <a:endParaRPr lang="en-US" dirty="0">
              <a:solidFill>
                <a:schemeClr val="bg1"/>
              </a:solidFill>
            </a:endParaRPr>
          </a:p>
        </p:txBody>
      </p:sp>
    </p:spTree>
    <p:extLst>
      <p:ext uri="{BB962C8B-B14F-4D97-AF65-F5344CB8AC3E}">
        <p14:creationId xmlns:p14="http://schemas.microsoft.com/office/powerpoint/2010/main" val="1871490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16307" y="1168396"/>
            <a:ext cx="6241816" cy="1371600"/>
          </a:xfrm>
        </p:spPr>
        <p:txBody>
          <a:bodyPr/>
          <a:lstStyle/>
          <a:p>
            <a:r>
              <a:rPr lang="en-US" dirty="0" smtClean="0">
                <a:solidFill>
                  <a:schemeClr val="bg1"/>
                </a:solidFill>
              </a:rPr>
              <a:t>About Me</a:t>
            </a:r>
            <a:endParaRPr lang="en-US" dirty="0"/>
          </a:p>
        </p:txBody>
      </p:sp>
      <p:sp>
        <p:nvSpPr>
          <p:cNvPr id="4" name="Text Placeholder 3"/>
          <p:cNvSpPr>
            <a:spLocks noGrp="1"/>
          </p:cNvSpPr>
          <p:nvPr>
            <p:ph type="body" sz="half" idx="2"/>
          </p:nvPr>
        </p:nvSpPr>
        <p:spPr>
          <a:xfrm>
            <a:off x="4416307" y="2760132"/>
            <a:ext cx="6241816" cy="1828800"/>
          </a:xfrm>
        </p:spPr>
        <p:txBody>
          <a:bodyPr>
            <a:normAutofit/>
          </a:bodyPr>
          <a:lstStyle/>
          <a:p>
            <a:r>
              <a:rPr lang="en-US" sz="2000" dirty="0" smtClean="0">
                <a:solidFill>
                  <a:schemeClr val="bg1"/>
                </a:solidFill>
              </a:rPr>
              <a:t>Husband</a:t>
            </a:r>
          </a:p>
          <a:p>
            <a:r>
              <a:rPr lang="en-US" sz="2000" dirty="0" smtClean="0">
                <a:solidFill>
                  <a:schemeClr val="bg1"/>
                </a:solidFill>
              </a:rPr>
              <a:t>Avid scuba diver</a:t>
            </a:r>
          </a:p>
          <a:p>
            <a:r>
              <a:rPr lang="en-US" sz="2000" dirty="0" smtClean="0">
                <a:solidFill>
                  <a:schemeClr val="bg1"/>
                </a:solidFill>
              </a:rPr>
              <a:t>Hacker &amp; breaker of software </a:t>
            </a:r>
            <a:r>
              <a:rPr lang="en-US" sz="2000" dirty="0" smtClean="0">
                <a:solidFill>
                  <a:schemeClr val="bg1"/>
                </a:solidFill>
                <a:sym typeface="Wingdings" panose="05000000000000000000" pitchFamily="2" charset="2"/>
              </a:rPr>
              <a:t></a:t>
            </a:r>
            <a:endParaRPr lang="en-US" sz="2000" dirty="0" smtClean="0">
              <a:solidFill>
                <a:schemeClr val="bg1"/>
              </a:solidFill>
            </a:endParaRPr>
          </a:p>
          <a:p>
            <a:r>
              <a:rPr lang="en-US" sz="2000" dirty="0" smtClean="0">
                <a:solidFill>
                  <a:schemeClr val="bg1"/>
                </a:solidFill>
              </a:rPr>
              <a:t>Security worker bee at Company 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3289297"/>
            <a:ext cx="3850770" cy="25992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0" y="611183"/>
            <a:ext cx="3850770" cy="2486025"/>
          </a:xfrm>
          <a:prstGeom prst="rect">
            <a:avLst/>
          </a:prstGeom>
        </p:spPr>
      </p:pic>
    </p:spTree>
    <p:extLst>
      <p:ext uri="{BB962C8B-B14F-4D97-AF65-F5344CB8AC3E}">
        <p14:creationId xmlns:p14="http://schemas.microsoft.com/office/powerpoint/2010/main" val="178196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BurpSuite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Not a </a:t>
            </a:r>
            <a:r>
              <a:rPr lang="en-US" dirty="0" err="1" smtClean="0">
                <a:solidFill>
                  <a:schemeClr val="bg1"/>
                </a:solidFill>
              </a:rPr>
              <a:t>fuzzer</a:t>
            </a:r>
            <a:r>
              <a:rPr lang="en-US" dirty="0" smtClean="0">
                <a:solidFill>
                  <a:schemeClr val="bg1"/>
                </a:solidFill>
              </a:rPr>
              <a:t>, per se, but I’ve used Repeater for manual fuzzing</a:t>
            </a:r>
          </a:p>
          <a:p>
            <a:r>
              <a:rPr lang="en-US" dirty="0" smtClean="0">
                <a:solidFill>
                  <a:schemeClr val="bg1"/>
                </a:solidFill>
              </a:rPr>
              <a:t>My preferred tool for manual fuzzing of web applications</a:t>
            </a:r>
          </a:p>
          <a:p>
            <a:r>
              <a:rPr lang="en-US" dirty="0" smtClean="0">
                <a:solidFill>
                  <a:schemeClr val="bg1"/>
                </a:solidFill>
              </a:rPr>
              <a:t>Decoder and Comparer are quite handy, too</a:t>
            </a:r>
            <a:endParaRPr lang="en-US" dirty="0">
              <a:solidFill>
                <a:schemeClr val="bg1"/>
              </a:solidFill>
            </a:endParaRPr>
          </a:p>
        </p:txBody>
      </p:sp>
    </p:spTree>
    <p:extLst>
      <p:ext uri="{BB962C8B-B14F-4D97-AF65-F5344CB8AC3E}">
        <p14:creationId xmlns:p14="http://schemas.microsoft.com/office/powerpoint/2010/main" val="3564623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20664" b="20664"/>
          <a:stretch>
            <a:fillRect/>
          </a:stretch>
        </p:blipFill>
        <p:spPr/>
      </p:pic>
    </p:spTree>
    <p:extLst>
      <p:ext uri="{BB962C8B-B14F-4D97-AF65-F5344CB8AC3E}">
        <p14:creationId xmlns:p14="http://schemas.microsoft.com/office/powerpoint/2010/main" val="387343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Kali Linux fuzzing tools</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0400" y="2557463"/>
            <a:ext cx="3331199" cy="3317875"/>
          </a:xfrm>
        </p:spPr>
      </p:pic>
    </p:spTree>
    <p:extLst>
      <p:ext uri="{BB962C8B-B14F-4D97-AF65-F5344CB8AC3E}">
        <p14:creationId xmlns:p14="http://schemas.microsoft.com/office/powerpoint/2010/main" val="1909942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BED</a:t>
            </a:r>
            <a:endParaRPr lang="en-US" dirty="0">
              <a:solidFill>
                <a:schemeClr val="bg1"/>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chemeClr val="bg1"/>
                </a:solidFill>
              </a:rPr>
              <a:t>Network protocol </a:t>
            </a:r>
            <a:r>
              <a:rPr lang="en-US" dirty="0" err="1" smtClean="0">
                <a:solidFill>
                  <a:schemeClr val="bg1"/>
                </a:solidFill>
              </a:rPr>
              <a:t>fuzzer</a:t>
            </a:r>
            <a:endParaRPr lang="en-US" dirty="0" smtClean="0">
              <a:solidFill>
                <a:schemeClr val="bg1"/>
              </a:solidFill>
            </a:endParaRPr>
          </a:p>
          <a:p>
            <a:pPr lvl="1"/>
            <a:r>
              <a:rPr lang="en-US" dirty="0" smtClean="0">
                <a:solidFill>
                  <a:schemeClr val="bg1"/>
                </a:solidFill>
              </a:rPr>
              <a:t>FTP, SMTP, POP, HTTP, and a few others</a:t>
            </a:r>
          </a:p>
          <a:p>
            <a:r>
              <a:rPr lang="en-US" dirty="0" smtClean="0">
                <a:solidFill>
                  <a:schemeClr val="bg1"/>
                </a:solidFill>
              </a:rPr>
              <a:t>Uses a set list of strings for fuzzing, so it doesn’t do mutation</a:t>
            </a:r>
          </a:p>
          <a:p>
            <a:pPr lvl="1"/>
            <a:r>
              <a:rPr lang="en-US" dirty="0" smtClean="0">
                <a:solidFill>
                  <a:schemeClr val="bg1"/>
                </a:solidFill>
              </a:rPr>
              <a:t>You can add your own strings by changing the code (it’s Perl)</a:t>
            </a:r>
          </a:p>
          <a:p>
            <a:r>
              <a:rPr lang="en-US" dirty="0" smtClean="0">
                <a:solidFill>
                  <a:schemeClr val="bg1"/>
                </a:solidFill>
              </a:rPr>
              <a:t>General-use </a:t>
            </a:r>
            <a:r>
              <a:rPr lang="en-US" dirty="0" err="1" smtClean="0">
                <a:solidFill>
                  <a:schemeClr val="bg1"/>
                </a:solidFill>
              </a:rPr>
              <a:t>fuzzer</a:t>
            </a:r>
            <a:r>
              <a:rPr lang="en-US" dirty="0" smtClean="0">
                <a:solidFill>
                  <a:schemeClr val="bg1"/>
                </a:solidFill>
              </a:rPr>
              <a:t>…”fire and forget”</a:t>
            </a:r>
          </a:p>
          <a:p>
            <a:pPr lvl="1"/>
            <a:r>
              <a:rPr lang="en-US" dirty="0" smtClean="0">
                <a:solidFill>
                  <a:schemeClr val="bg1"/>
                </a:solidFill>
              </a:rPr>
              <a:t>Might want to mod, depending on your target</a:t>
            </a:r>
          </a:p>
          <a:p>
            <a:r>
              <a:rPr lang="en-US" dirty="0" smtClean="0">
                <a:solidFill>
                  <a:schemeClr val="bg1"/>
                </a:solidFill>
              </a:rPr>
              <a:t>I start a packet capture before running BED, so I get better visibility into what caused a crash</a:t>
            </a:r>
          </a:p>
          <a:p>
            <a:pPr marL="457200" lvl="1" indent="0">
              <a:buNone/>
            </a:pPr>
            <a:endParaRPr lang="en-US" dirty="0">
              <a:solidFill>
                <a:schemeClr val="bg1"/>
              </a:solidFill>
            </a:endParaRPr>
          </a:p>
        </p:txBody>
      </p:sp>
    </p:spTree>
    <p:extLst>
      <p:ext uri="{BB962C8B-B14F-4D97-AF65-F5344CB8AC3E}">
        <p14:creationId xmlns:p14="http://schemas.microsoft.com/office/powerpoint/2010/main" val="86233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BED fuzz strings</a:t>
            </a:r>
            <a:endParaRPr lang="en-US" dirty="0">
              <a:solidFill>
                <a:schemeClr val="bg1"/>
              </a:solidFill>
            </a:endParaRPr>
          </a:p>
        </p:txBody>
      </p:sp>
      <p:sp>
        <p:nvSpPr>
          <p:cNvPr id="3" name="Content Placeholder 2"/>
          <p:cNvSpPr>
            <a:spLocks noGrp="1"/>
          </p:cNvSpPr>
          <p:nvPr>
            <p:ph idx="1"/>
          </p:nvPr>
        </p:nvSpPr>
        <p:spPr/>
        <p:txBody>
          <a:bodyPr>
            <a:normAutofit fontScale="77500" lnSpcReduction="20000"/>
          </a:bodyPr>
          <a:lstStyle/>
          <a:p>
            <a:r>
              <a:rPr lang="pt-BR" dirty="0">
                <a:solidFill>
                  <a:schemeClr val="bg1"/>
                </a:solidFill>
              </a:rPr>
              <a:t>my @overflowstrings = ("A" x 33, "A" x 254, "A" x 255, "A" x 1023, "A" x 1024, "A" x 2047, "A" x 2048, "A" x 5000, "A" x 10000, "\\" x 200, "/" x 200);</a:t>
            </a:r>
          </a:p>
          <a:p>
            <a:r>
              <a:rPr lang="en-US" dirty="0">
                <a:solidFill>
                  <a:schemeClr val="bg1"/>
                </a:solidFill>
              </a:rPr>
              <a:t>my @</a:t>
            </a:r>
            <a:r>
              <a:rPr lang="en-US" dirty="0" err="1">
                <a:solidFill>
                  <a:schemeClr val="bg1"/>
                </a:solidFill>
              </a:rPr>
              <a:t>formatstrings</a:t>
            </a:r>
            <a:r>
              <a:rPr lang="en-US" dirty="0">
                <a:solidFill>
                  <a:schemeClr val="bg1"/>
                </a:solidFill>
              </a:rPr>
              <a:t> = ("%s" x 4, "%s" x 8, "%s" x 15, "%s" x 30, "%.1024d", "%.2048d", "%.4096d");</a:t>
            </a:r>
          </a:p>
          <a:p>
            <a:r>
              <a:rPr lang="en-US" dirty="0">
                <a:solidFill>
                  <a:schemeClr val="bg1"/>
                </a:solidFill>
              </a:rPr>
              <a:t># three </a:t>
            </a:r>
            <a:r>
              <a:rPr lang="en-US" dirty="0" err="1">
                <a:solidFill>
                  <a:schemeClr val="bg1"/>
                </a:solidFill>
              </a:rPr>
              <a:t>ansi</a:t>
            </a:r>
            <a:r>
              <a:rPr lang="en-US" dirty="0">
                <a:solidFill>
                  <a:schemeClr val="bg1"/>
                </a:solidFill>
              </a:rPr>
              <a:t> overflows, two </a:t>
            </a:r>
            <a:r>
              <a:rPr lang="en-US" dirty="0" err="1">
                <a:solidFill>
                  <a:schemeClr val="bg1"/>
                </a:solidFill>
              </a:rPr>
              <a:t>ansi</a:t>
            </a:r>
            <a:r>
              <a:rPr lang="en-US" dirty="0">
                <a:solidFill>
                  <a:schemeClr val="bg1"/>
                </a:solidFill>
              </a:rPr>
              <a:t> format strings, two OEM Format Strings</a:t>
            </a:r>
          </a:p>
          <a:p>
            <a:r>
              <a:rPr lang="en-US" dirty="0">
                <a:solidFill>
                  <a:schemeClr val="bg1"/>
                </a:solidFill>
              </a:rPr>
              <a:t>my @</a:t>
            </a:r>
            <a:r>
              <a:rPr lang="en-US" dirty="0" err="1">
                <a:solidFill>
                  <a:schemeClr val="bg1"/>
                </a:solidFill>
              </a:rPr>
              <a:t>unicodestrings</a:t>
            </a:r>
            <a:r>
              <a:rPr lang="en-US" dirty="0">
                <a:solidFill>
                  <a:schemeClr val="bg1"/>
                </a:solidFill>
              </a:rPr>
              <a:t> = ("\0x99"x4, "\0x99"x512, "\0x99"x1024, "\0xCD"x10, "\0xCD"x40, "\0xCB"x10, "\0xCB"x40);</a:t>
            </a:r>
          </a:p>
          <a:p>
            <a:r>
              <a:rPr lang="en-US" dirty="0">
                <a:solidFill>
                  <a:schemeClr val="bg1"/>
                </a:solidFill>
              </a:rPr>
              <a:t>my @</a:t>
            </a:r>
            <a:r>
              <a:rPr lang="en-US" dirty="0" err="1">
                <a:solidFill>
                  <a:schemeClr val="bg1"/>
                </a:solidFill>
              </a:rPr>
              <a:t>largenumbers</a:t>
            </a:r>
            <a:r>
              <a:rPr lang="en-US" dirty="0">
                <a:solidFill>
                  <a:schemeClr val="bg1"/>
                </a:solidFill>
              </a:rPr>
              <a:t> = ("255", "256", "257", "65535", "65536", "65537", "16777215", "16777216", "16777217", "0xfffffff", "-1", "-268435455", "-20");</a:t>
            </a:r>
          </a:p>
          <a:p>
            <a:r>
              <a:rPr lang="pt-BR" dirty="0">
                <a:solidFill>
                  <a:schemeClr val="bg1"/>
                </a:solidFill>
              </a:rPr>
              <a:t>my @miscstrings = ("/", "%0xa", "+", "&lt;", "&gt;", "%". "-", "+", "*", ".", ":", "&amp;", "%u000", "\r", "\r\n", "\n</a:t>
            </a:r>
            <a:r>
              <a:rPr lang="pt-BR" dirty="0" smtClean="0">
                <a:solidFill>
                  <a:schemeClr val="bg1"/>
                </a:solidFill>
              </a:rPr>
              <a:t>");</a:t>
            </a:r>
            <a:endParaRPr lang="pt-BR" dirty="0">
              <a:solidFill>
                <a:schemeClr val="bg1"/>
              </a:solidFill>
            </a:endParaRPr>
          </a:p>
        </p:txBody>
      </p:sp>
    </p:spTree>
    <p:extLst>
      <p:ext uri="{BB962C8B-B14F-4D97-AF65-F5344CB8AC3E}">
        <p14:creationId xmlns:p14="http://schemas.microsoft.com/office/powerpoint/2010/main" val="3165938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DOONA</a:t>
            </a:r>
            <a:endParaRPr lang="en-US" dirty="0">
              <a:solidFill>
                <a:schemeClr val="bg1"/>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chemeClr val="bg1"/>
                </a:solidFill>
              </a:rPr>
              <a:t>Expansion/fork of BED</a:t>
            </a:r>
          </a:p>
          <a:p>
            <a:r>
              <a:rPr lang="en-US" dirty="0">
                <a:solidFill>
                  <a:schemeClr val="bg1"/>
                </a:solidFill>
              </a:rPr>
              <a:t>Network protocol </a:t>
            </a:r>
            <a:r>
              <a:rPr lang="en-US" dirty="0" err="1">
                <a:solidFill>
                  <a:schemeClr val="bg1"/>
                </a:solidFill>
              </a:rPr>
              <a:t>fuzzer</a:t>
            </a:r>
            <a:endParaRPr lang="en-US" dirty="0">
              <a:solidFill>
                <a:schemeClr val="bg1"/>
              </a:solidFill>
            </a:endParaRPr>
          </a:p>
          <a:p>
            <a:pPr lvl="1"/>
            <a:r>
              <a:rPr lang="en-US" dirty="0">
                <a:solidFill>
                  <a:schemeClr val="bg1"/>
                </a:solidFill>
              </a:rPr>
              <a:t>FTP, SMTP, POP, HTTP, and a few </a:t>
            </a:r>
            <a:r>
              <a:rPr lang="en-US" dirty="0" smtClean="0">
                <a:solidFill>
                  <a:schemeClr val="bg1"/>
                </a:solidFill>
              </a:rPr>
              <a:t>others</a:t>
            </a:r>
          </a:p>
          <a:p>
            <a:r>
              <a:rPr lang="en-US" dirty="0" smtClean="0">
                <a:solidFill>
                  <a:schemeClr val="bg1"/>
                </a:solidFill>
              </a:rPr>
              <a:t>Uses a more comprehensive list of fuzz strings</a:t>
            </a:r>
          </a:p>
          <a:p>
            <a:r>
              <a:rPr lang="en-US" dirty="0" smtClean="0">
                <a:solidFill>
                  <a:schemeClr val="bg1"/>
                </a:solidFill>
              </a:rPr>
              <a:t>Also written in Perl, so you can add your own fuzz strings if you want</a:t>
            </a:r>
          </a:p>
          <a:p>
            <a:r>
              <a:rPr lang="en-US" dirty="0" smtClean="0">
                <a:solidFill>
                  <a:schemeClr val="bg1"/>
                </a:solidFill>
              </a:rPr>
              <a:t>Another general-use “fire and forget” </a:t>
            </a:r>
            <a:r>
              <a:rPr lang="en-US" dirty="0" err="1" smtClean="0">
                <a:solidFill>
                  <a:schemeClr val="bg1"/>
                </a:solidFill>
              </a:rPr>
              <a:t>fuzzer</a:t>
            </a:r>
            <a:endParaRPr lang="en-US" dirty="0" smtClean="0">
              <a:solidFill>
                <a:schemeClr val="bg1"/>
              </a:solidFill>
            </a:endParaRPr>
          </a:p>
          <a:p>
            <a:pPr lvl="1"/>
            <a:r>
              <a:rPr lang="en-US" dirty="0" smtClean="0">
                <a:solidFill>
                  <a:schemeClr val="bg1"/>
                </a:solidFill>
              </a:rPr>
              <a:t>Consider </a:t>
            </a:r>
            <a:r>
              <a:rPr lang="en-US" dirty="0" err="1" smtClean="0">
                <a:solidFill>
                  <a:schemeClr val="bg1"/>
                </a:solidFill>
              </a:rPr>
              <a:t>modding</a:t>
            </a:r>
            <a:r>
              <a:rPr lang="en-US" dirty="0" smtClean="0">
                <a:solidFill>
                  <a:schemeClr val="bg1"/>
                </a:solidFill>
              </a:rPr>
              <a:t>…depending on your target</a:t>
            </a:r>
          </a:p>
          <a:p>
            <a:r>
              <a:rPr lang="en-US" dirty="0">
                <a:solidFill>
                  <a:schemeClr val="bg1"/>
                </a:solidFill>
              </a:rPr>
              <a:t>I start a packet capture before running </a:t>
            </a:r>
            <a:r>
              <a:rPr lang="en-US" dirty="0" smtClean="0">
                <a:solidFill>
                  <a:schemeClr val="bg1"/>
                </a:solidFill>
              </a:rPr>
              <a:t>DOONA, </a:t>
            </a:r>
            <a:r>
              <a:rPr lang="en-US" dirty="0">
                <a:solidFill>
                  <a:schemeClr val="bg1"/>
                </a:solidFill>
              </a:rPr>
              <a:t>so I get better visibility into what caused a </a:t>
            </a:r>
            <a:r>
              <a:rPr lang="en-US" dirty="0" smtClean="0">
                <a:solidFill>
                  <a:schemeClr val="bg1"/>
                </a:solidFill>
              </a:rPr>
              <a:t>crash</a:t>
            </a:r>
            <a:endParaRPr lang="en-US" dirty="0" smtClean="0"/>
          </a:p>
          <a:p>
            <a:endParaRPr lang="en-US" dirty="0"/>
          </a:p>
        </p:txBody>
      </p:sp>
    </p:spTree>
    <p:extLst>
      <p:ext uri="{BB962C8B-B14F-4D97-AF65-F5344CB8AC3E}">
        <p14:creationId xmlns:p14="http://schemas.microsoft.com/office/powerpoint/2010/main" val="550753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DOONA fuzz strings</a:t>
            </a:r>
            <a:endParaRPr lang="en-US" dirty="0">
              <a:solidFill>
                <a:schemeClr val="bg1"/>
              </a:solidFill>
            </a:endParaRPr>
          </a:p>
        </p:txBody>
      </p:sp>
      <p:sp>
        <p:nvSpPr>
          <p:cNvPr id="3" name="Content Placeholder 2"/>
          <p:cNvSpPr>
            <a:spLocks noGrp="1"/>
          </p:cNvSpPr>
          <p:nvPr>
            <p:ph idx="1"/>
          </p:nvPr>
        </p:nvSpPr>
        <p:spPr/>
        <p:txBody>
          <a:bodyPr>
            <a:noAutofit/>
          </a:bodyPr>
          <a:lstStyle/>
          <a:p>
            <a:r>
              <a:rPr lang="pt-BR" sz="1600" dirty="0">
                <a:solidFill>
                  <a:schemeClr val="bg1"/>
                </a:solidFill>
              </a:rPr>
              <a:t>my @overflowstrings = ("A" x 33, "A" x 254, "A" x 255, "A" x 1023, "A" x 1024, "A" x 2047, "A" x 2048, "A" x 5000, "A" x 10000, "\\" x 200, "/" x 200, " " x 9000, "AA " x 200);</a:t>
            </a:r>
          </a:p>
          <a:p>
            <a:r>
              <a:rPr lang="pl-PL" sz="1600" dirty="0">
                <a:solidFill>
                  <a:schemeClr val="bg1"/>
                </a:solidFill>
              </a:rPr>
              <a:t>my @formatstrings = ("%s" x 4, "%s%p%x%d", "%s" x 8, "%s" x 15, "%s" x 30, "%.1024d", "%.2048d", "%.4096d", '%@' x 53, "%.16i705u%2\$hn", "%#123456x</a:t>
            </a:r>
            <a:r>
              <a:rPr lang="pl-PL" sz="1600" dirty="0" smtClean="0">
                <a:solidFill>
                  <a:schemeClr val="bg1"/>
                </a:solidFill>
              </a:rPr>
              <a:t>");</a:t>
            </a:r>
            <a:endParaRPr lang="en-US" sz="1600" dirty="0">
              <a:solidFill>
                <a:schemeClr val="bg1"/>
              </a:solidFill>
            </a:endParaRPr>
          </a:p>
          <a:p>
            <a:r>
              <a:rPr lang="en-US" sz="1600" dirty="0">
                <a:solidFill>
                  <a:schemeClr val="bg1"/>
                </a:solidFill>
              </a:rPr>
              <a:t># three </a:t>
            </a:r>
            <a:r>
              <a:rPr lang="en-US" sz="1600" dirty="0" err="1">
                <a:solidFill>
                  <a:schemeClr val="bg1"/>
                </a:solidFill>
              </a:rPr>
              <a:t>ansi</a:t>
            </a:r>
            <a:r>
              <a:rPr lang="en-US" sz="1600" dirty="0">
                <a:solidFill>
                  <a:schemeClr val="bg1"/>
                </a:solidFill>
              </a:rPr>
              <a:t> overflows, two </a:t>
            </a:r>
            <a:r>
              <a:rPr lang="en-US" sz="1600" dirty="0" err="1">
                <a:solidFill>
                  <a:schemeClr val="bg1"/>
                </a:solidFill>
              </a:rPr>
              <a:t>ansi</a:t>
            </a:r>
            <a:r>
              <a:rPr lang="en-US" sz="1600" dirty="0">
                <a:solidFill>
                  <a:schemeClr val="bg1"/>
                </a:solidFill>
              </a:rPr>
              <a:t> format strings, two OEM Format Strings</a:t>
            </a:r>
          </a:p>
          <a:p>
            <a:r>
              <a:rPr lang="en-US" sz="1600" dirty="0">
                <a:solidFill>
                  <a:schemeClr val="bg1"/>
                </a:solidFill>
              </a:rPr>
              <a:t>my @</a:t>
            </a:r>
            <a:r>
              <a:rPr lang="en-US" sz="1600" dirty="0" err="1">
                <a:solidFill>
                  <a:schemeClr val="bg1"/>
                </a:solidFill>
              </a:rPr>
              <a:t>unicodestrings</a:t>
            </a:r>
            <a:r>
              <a:rPr lang="en-US" sz="1600" dirty="0">
                <a:solidFill>
                  <a:schemeClr val="bg1"/>
                </a:solidFill>
              </a:rPr>
              <a:t> = ("\x99" x 4, "\x99" x 512, "\x99" x 1024, "\</a:t>
            </a:r>
            <a:r>
              <a:rPr lang="en-US" sz="1600" dirty="0" err="1">
                <a:solidFill>
                  <a:schemeClr val="bg1"/>
                </a:solidFill>
              </a:rPr>
              <a:t>xCD</a:t>
            </a:r>
            <a:r>
              <a:rPr lang="en-US" sz="1600" dirty="0">
                <a:solidFill>
                  <a:schemeClr val="bg1"/>
                </a:solidFill>
              </a:rPr>
              <a:t>" x 10, "\</a:t>
            </a:r>
            <a:r>
              <a:rPr lang="en-US" sz="1600" dirty="0" err="1">
                <a:solidFill>
                  <a:schemeClr val="bg1"/>
                </a:solidFill>
              </a:rPr>
              <a:t>xCD</a:t>
            </a:r>
            <a:r>
              <a:rPr lang="en-US" sz="1600" dirty="0">
                <a:solidFill>
                  <a:schemeClr val="bg1"/>
                </a:solidFill>
              </a:rPr>
              <a:t>" x 40, "\</a:t>
            </a:r>
            <a:r>
              <a:rPr lang="en-US" sz="1600" dirty="0" err="1">
                <a:solidFill>
                  <a:schemeClr val="bg1"/>
                </a:solidFill>
              </a:rPr>
              <a:t>xCB</a:t>
            </a:r>
            <a:r>
              <a:rPr lang="en-US" sz="1600" dirty="0">
                <a:solidFill>
                  <a:schemeClr val="bg1"/>
                </a:solidFill>
              </a:rPr>
              <a:t>" x 10, "\xCB"x40);</a:t>
            </a:r>
          </a:p>
          <a:p>
            <a:r>
              <a:rPr lang="en-US" sz="1600" dirty="0">
                <a:solidFill>
                  <a:schemeClr val="bg1"/>
                </a:solidFill>
              </a:rPr>
              <a:t>my @</a:t>
            </a:r>
            <a:r>
              <a:rPr lang="en-US" sz="1600" dirty="0" err="1">
                <a:solidFill>
                  <a:schemeClr val="bg1"/>
                </a:solidFill>
              </a:rPr>
              <a:t>largenumbers</a:t>
            </a:r>
            <a:r>
              <a:rPr lang="en-US" sz="1600" dirty="0">
                <a:solidFill>
                  <a:schemeClr val="bg1"/>
                </a:solidFill>
              </a:rPr>
              <a:t> = </a:t>
            </a:r>
            <a:r>
              <a:rPr lang="en-US" sz="1600" dirty="0" smtClean="0">
                <a:solidFill>
                  <a:schemeClr val="bg1"/>
                </a:solidFill>
              </a:rPr>
              <a:t>("</a:t>
            </a:r>
            <a:r>
              <a:rPr lang="en-US" sz="1600" dirty="0">
                <a:solidFill>
                  <a:schemeClr val="bg1"/>
                </a:solidFill>
              </a:rPr>
              <a:t>255", "256", "257</a:t>
            </a:r>
            <a:r>
              <a:rPr lang="en-US" sz="1600" dirty="0" smtClean="0">
                <a:solidFill>
                  <a:schemeClr val="bg1"/>
                </a:solidFill>
              </a:rPr>
              <a:t>", "</a:t>
            </a:r>
            <a:r>
              <a:rPr lang="en-US" sz="1600" dirty="0">
                <a:solidFill>
                  <a:schemeClr val="bg1"/>
                </a:solidFill>
              </a:rPr>
              <a:t>65535", "65536", "65537</a:t>
            </a:r>
            <a:r>
              <a:rPr lang="en-US" sz="1600" dirty="0" smtClean="0">
                <a:solidFill>
                  <a:schemeClr val="bg1"/>
                </a:solidFill>
              </a:rPr>
              <a:t>", "</a:t>
            </a:r>
            <a:r>
              <a:rPr lang="en-US" sz="1600" dirty="0">
                <a:solidFill>
                  <a:schemeClr val="bg1"/>
                </a:solidFill>
              </a:rPr>
              <a:t>16777215", "16777216", "16777217</a:t>
            </a:r>
            <a:r>
              <a:rPr lang="en-US" sz="1600" dirty="0" smtClean="0">
                <a:solidFill>
                  <a:schemeClr val="bg1"/>
                </a:solidFill>
              </a:rPr>
              <a:t>", "</a:t>
            </a:r>
            <a:r>
              <a:rPr lang="en-US" sz="1600" dirty="0">
                <a:solidFill>
                  <a:schemeClr val="bg1"/>
                </a:solidFill>
              </a:rPr>
              <a:t>2147483647", "2147483648", "2147483649</a:t>
            </a:r>
            <a:r>
              <a:rPr lang="en-US" sz="1600" dirty="0" smtClean="0">
                <a:solidFill>
                  <a:schemeClr val="bg1"/>
                </a:solidFill>
              </a:rPr>
              <a:t>", "0xfffffffe", "0xffffffff", "4294967295", "</a:t>
            </a:r>
            <a:r>
              <a:rPr lang="en-US" sz="1600" dirty="0">
                <a:solidFill>
                  <a:schemeClr val="bg1"/>
                </a:solidFill>
              </a:rPr>
              <a:t>9223372036854775807", "18446744073709551615</a:t>
            </a:r>
            <a:r>
              <a:rPr lang="en-US" sz="1600" dirty="0" smtClean="0">
                <a:solidFill>
                  <a:schemeClr val="bg1"/>
                </a:solidFill>
              </a:rPr>
              <a:t>", "-</a:t>
            </a:r>
            <a:r>
              <a:rPr lang="en-US" sz="1600" dirty="0">
                <a:solidFill>
                  <a:schemeClr val="bg1"/>
                </a:solidFill>
              </a:rPr>
              <a:t>1", "-268435455", "-20</a:t>
            </a:r>
            <a:r>
              <a:rPr lang="en-US" sz="1600" dirty="0" smtClean="0">
                <a:solidFill>
                  <a:schemeClr val="bg1"/>
                </a:solidFill>
              </a:rPr>
              <a:t>",    </a:t>
            </a:r>
            <a:r>
              <a:rPr lang="en-US" sz="1600" dirty="0">
                <a:solidFill>
                  <a:schemeClr val="bg1"/>
                </a:solidFill>
              </a:rPr>
              <a:t>"2.2250738585072011e-308</a:t>
            </a:r>
            <a:r>
              <a:rPr lang="en-US" sz="1600" dirty="0" smtClean="0">
                <a:solidFill>
                  <a:schemeClr val="bg1"/>
                </a:solidFill>
              </a:rPr>
              <a:t>");</a:t>
            </a:r>
            <a:endParaRPr lang="en-US" sz="1600" dirty="0">
              <a:solidFill>
                <a:schemeClr val="bg1"/>
              </a:solidFill>
            </a:endParaRPr>
          </a:p>
          <a:p>
            <a:r>
              <a:rPr lang="pt-BR" sz="1600" dirty="0">
                <a:solidFill>
                  <a:schemeClr val="bg1"/>
                </a:solidFill>
              </a:rPr>
              <a:t>my @miscstrings = ("/", "\\", "%0xa", " ", "+", "&lt;", "&gt;", "&lt;&gt;", "%", "-", "+", "*", ".", ":", "&amp;", "%u000", "\t", "\r", "\r\n", "\n</a:t>
            </a:r>
            <a:r>
              <a:rPr lang="pt-BR" sz="1600" dirty="0" smtClean="0">
                <a:solidFill>
                  <a:schemeClr val="bg1"/>
                </a:solidFill>
              </a:rPr>
              <a:t>");</a:t>
            </a:r>
            <a:endParaRPr lang="pt-BR" sz="1600" dirty="0">
              <a:solidFill>
                <a:schemeClr val="bg1"/>
              </a:solidFill>
            </a:endParaRPr>
          </a:p>
        </p:txBody>
      </p:sp>
    </p:spTree>
    <p:extLst>
      <p:ext uri="{BB962C8B-B14F-4D97-AF65-F5344CB8AC3E}">
        <p14:creationId xmlns:p14="http://schemas.microsoft.com/office/powerpoint/2010/main" val="4201723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DotDotPwn</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Good for finding directory traversal problems</a:t>
            </a:r>
          </a:p>
          <a:p>
            <a:r>
              <a:rPr lang="en-US" dirty="0" smtClean="0">
                <a:solidFill>
                  <a:schemeClr val="bg1"/>
                </a:solidFill>
              </a:rPr>
              <a:t>I had to edit /usr/share/dotdotpwn/DotDotPwn/TraversalEngine.pm to account for specific target files I was seeking at the time</a:t>
            </a:r>
          </a:p>
          <a:p>
            <a:r>
              <a:rPr lang="en-US" dirty="0" smtClean="0">
                <a:solidFill>
                  <a:schemeClr val="bg1"/>
                </a:solidFill>
              </a:rPr>
              <a:t>Also written in Perl, so it’s fairly easy to modify</a:t>
            </a:r>
          </a:p>
          <a:p>
            <a:r>
              <a:rPr lang="en-US" dirty="0" smtClean="0">
                <a:solidFill>
                  <a:schemeClr val="bg1"/>
                </a:solidFill>
              </a:rPr>
              <a:t>I typically run this after doing a fair amount of recon</a:t>
            </a:r>
          </a:p>
          <a:p>
            <a:r>
              <a:rPr lang="en-US" dirty="0" smtClean="0">
                <a:solidFill>
                  <a:schemeClr val="bg1"/>
                </a:solidFill>
              </a:rPr>
              <a:t>Use parameters -E and </a:t>
            </a:r>
            <a:r>
              <a:rPr lang="en-US" dirty="0">
                <a:solidFill>
                  <a:schemeClr val="bg1"/>
                </a:solidFill>
              </a:rPr>
              <a:t>-</a:t>
            </a:r>
            <a:r>
              <a:rPr lang="en-US" dirty="0" smtClean="0">
                <a:solidFill>
                  <a:schemeClr val="bg1"/>
                </a:solidFill>
              </a:rPr>
              <a:t>X (extra files &amp; bisection algorithm, respectively)</a:t>
            </a:r>
          </a:p>
          <a:p>
            <a:r>
              <a:rPr lang="en-US" dirty="0" smtClean="0">
                <a:solidFill>
                  <a:schemeClr val="bg1"/>
                </a:solidFill>
              </a:rPr>
              <a:t>If using on a webserver, don’t forget -M (switch HTTP methods)</a:t>
            </a:r>
            <a:endParaRPr lang="en-US" dirty="0">
              <a:solidFill>
                <a:schemeClr val="bg1"/>
              </a:solidFill>
            </a:endParaRPr>
          </a:p>
        </p:txBody>
      </p:sp>
    </p:spTree>
    <p:extLst>
      <p:ext uri="{BB962C8B-B14F-4D97-AF65-F5344CB8AC3E}">
        <p14:creationId xmlns:p14="http://schemas.microsoft.com/office/powerpoint/2010/main" val="2783996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1671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Metasploit</a:t>
            </a:r>
            <a:r>
              <a:rPr lang="en-US" dirty="0" smtClean="0">
                <a:solidFill>
                  <a:schemeClr val="bg1"/>
                </a:solidFill>
              </a:rPr>
              <a:t> </a:t>
            </a:r>
            <a:r>
              <a:rPr lang="en-US" dirty="0" err="1" smtClean="0">
                <a:solidFill>
                  <a:schemeClr val="bg1"/>
                </a:solidFill>
              </a:rPr>
              <a:t>fuzzer</a:t>
            </a:r>
            <a:r>
              <a:rPr lang="en-US" dirty="0" smtClean="0">
                <a:solidFill>
                  <a:schemeClr val="bg1"/>
                </a:solidFill>
              </a:rPr>
              <a:t> modules</a:t>
            </a:r>
            <a:endParaRPr lang="en-US" dirty="0">
              <a:solidFill>
                <a:schemeClr val="bg1"/>
              </a:solidFill>
            </a:endParaRPr>
          </a:p>
        </p:txBody>
      </p:sp>
      <p:sp>
        <p:nvSpPr>
          <p:cNvPr id="3" name="Content Placeholder 2"/>
          <p:cNvSpPr>
            <a:spLocks noGrp="1"/>
          </p:cNvSpPr>
          <p:nvPr>
            <p:ph idx="1"/>
          </p:nvPr>
        </p:nvSpPr>
        <p:spPr/>
        <p:txBody>
          <a:bodyPr>
            <a:normAutofit fontScale="85000" lnSpcReduction="10000"/>
          </a:bodyPr>
          <a:lstStyle/>
          <a:p>
            <a:r>
              <a:rPr lang="en-US" dirty="0" smtClean="0">
                <a:solidFill>
                  <a:schemeClr val="bg1"/>
                </a:solidFill>
              </a:rPr>
              <a:t>Currently have </a:t>
            </a:r>
            <a:r>
              <a:rPr lang="en-US" dirty="0" err="1" smtClean="0">
                <a:solidFill>
                  <a:schemeClr val="bg1"/>
                </a:solidFill>
              </a:rPr>
              <a:t>fuzzers</a:t>
            </a:r>
            <a:r>
              <a:rPr lang="en-US" dirty="0" smtClean="0">
                <a:solidFill>
                  <a:schemeClr val="bg1"/>
                </a:solidFill>
              </a:rPr>
              <a:t> for DNS, SMTP, SMB, HTTP, and a couple other protocols</a:t>
            </a:r>
          </a:p>
          <a:p>
            <a:pPr lvl="1"/>
            <a:r>
              <a:rPr lang="en-US" dirty="0" smtClean="0">
                <a:solidFill>
                  <a:schemeClr val="bg1"/>
                </a:solidFill>
              </a:rPr>
              <a:t>See /</a:t>
            </a:r>
            <a:r>
              <a:rPr lang="en-US" dirty="0" err="1" smtClean="0">
                <a:solidFill>
                  <a:schemeClr val="bg1"/>
                </a:solidFill>
              </a:rPr>
              <a:t>usr</a:t>
            </a:r>
            <a:r>
              <a:rPr lang="en-US" dirty="0" smtClean="0">
                <a:solidFill>
                  <a:schemeClr val="bg1"/>
                </a:solidFill>
              </a:rPr>
              <a:t>/share/</a:t>
            </a:r>
            <a:r>
              <a:rPr lang="en-US" dirty="0" err="1" smtClean="0">
                <a:solidFill>
                  <a:schemeClr val="bg1"/>
                </a:solidFill>
              </a:rPr>
              <a:t>metasploit</a:t>
            </a:r>
            <a:r>
              <a:rPr lang="en-US" dirty="0" smtClean="0">
                <a:solidFill>
                  <a:schemeClr val="bg1"/>
                </a:solidFill>
              </a:rPr>
              <a:t>-framework/modules/auxiliary/</a:t>
            </a:r>
            <a:r>
              <a:rPr lang="en-US" dirty="0" err="1" smtClean="0">
                <a:solidFill>
                  <a:schemeClr val="bg1"/>
                </a:solidFill>
              </a:rPr>
              <a:t>fuzzers</a:t>
            </a:r>
            <a:endParaRPr lang="en-US" dirty="0" smtClean="0">
              <a:solidFill>
                <a:schemeClr val="bg1"/>
              </a:solidFill>
            </a:endParaRPr>
          </a:p>
          <a:p>
            <a:pPr lvl="1"/>
            <a:r>
              <a:rPr lang="en-US" dirty="0" smtClean="0">
                <a:solidFill>
                  <a:schemeClr val="bg1"/>
                </a:solidFill>
              </a:rPr>
              <a:t>Or do “search </a:t>
            </a:r>
            <a:r>
              <a:rPr lang="en-US" dirty="0" err="1" smtClean="0">
                <a:solidFill>
                  <a:schemeClr val="bg1"/>
                </a:solidFill>
              </a:rPr>
              <a:t>fuzzer</a:t>
            </a:r>
            <a:r>
              <a:rPr lang="en-US" dirty="0" smtClean="0">
                <a:solidFill>
                  <a:schemeClr val="bg1"/>
                </a:solidFill>
              </a:rPr>
              <a:t>” within </a:t>
            </a:r>
            <a:r>
              <a:rPr lang="en-US" dirty="0" err="1" smtClean="0">
                <a:solidFill>
                  <a:schemeClr val="bg1"/>
                </a:solidFill>
              </a:rPr>
              <a:t>msfconsole</a:t>
            </a:r>
            <a:endParaRPr lang="en-US" dirty="0">
              <a:solidFill>
                <a:schemeClr val="bg1"/>
              </a:solidFill>
            </a:endParaRPr>
          </a:p>
          <a:p>
            <a:pPr lvl="1"/>
            <a:r>
              <a:rPr lang="en-US" dirty="0" smtClean="0">
                <a:solidFill>
                  <a:schemeClr val="bg1"/>
                </a:solidFill>
              </a:rPr>
              <a:t>Have had success with the SMB and HTTP </a:t>
            </a:r>
            <a:r>
              <a:rPr lang="en-US" dirty="0" err="1" smtClean="0">
                <a:solidFill>
                  <a:schemeClr val="bg1"/>
                </a:solidFill>
              </a:rPr>
              <a:t>fuzzers</a:t>
            </a:r>
            <a:endParaRPr lang="en-US" dirty="0" smtClean="0">
              <a:solidFill>
                <a:schemeClr val="bg1"/>
              </a:solidFill>
            </a:endParaRPr>
          </a:p>
          <a:p>
            <a:pPr lvl="1"/>
            <a:r>
              <a:rPr lang="en-US" dirty="0" smtClean="0">
                <a:solidFill>
                  <a:schemeClr val="bg1"/>
                </a:solidFill>
              </a:rPr>
              <a:t>Some modules support the THREADS parameter…increase if you like</a:t>
            </a:r>
          </a:p>
          <a:p>
            <a:pPr lvl="1"/>
            <a:r>
              <a:rPr lang="en-US" dirty="0" smtClean="0">
                <a:solidFill>
                  <a:schemeClr val="bg1"/>
                </a:solidFill>
              </a:rPr>
              <a:t>Provides good feedback on what caused a crash, but I still run a packet capture when using these</a:t>
            </a:r>
          </a:p>
          <a:p>
            <a:r>
              <a:rPr lang="en-US" dirty="0" smtClean="0">
                <a:solidFill>
                  <a:schemeClr val="bg1"/>
                </a:solidFill>
              </a:rPr>
              <a:t>See /</a:t>
            </a:r>
            <a:r>
              <a:rPr lang="en-US" dirty="0" err="1" smtClean="0">
                <a:solidFill>
                  <a:schemeClr val="bg1"/>
                </a:solidFill>
              </a:rPr>
              <a:t>usr</a:t>
            </a:r>
            <a:r>
              <a:rPr lang="en-US" dirty="0" smtClean="0">
                <a:solidFill>
                  <a:schemeClr val="bg1"/>
                </a:solidFill>
              </a:rPr>
              <a:t>/share/</a:t>
            </a:r>
            <a:r>
              <a:rPr lang="en-US" dirty="0" err="1" smtClean="0">
                <a:solidFill>
                  <a:schemeClr val="bg1"/>
                </a:solidFill>
              </a:rPr>
              <a:t>metasploit</a:t>
            </a:r>
            <a:r>
              <a:rPr lang="en-US" dirty="0" smtClean="0">
                <a:solidFill>
                  <a:schemeClr val="bg1"/>
                </a:solidFill>
              </a:rPr>
              <a:t>-framework/lib/</a:t>
            </a:r>
            <a:r>
              <a:rPr lang="en-US" dirty="0" err="1" smtClean="0">
                <a:solidFill>
                  <a:schemeClr val="bg1"/>
                </a:solidFill>
              </a:rPr>
              <a:t>msf</a:t>
            </a:r>
            <a:r>
              <a:rPr lang="en-US" dirty="0" smtClean="0">
                <a:solidFill>
                  <a:schemeClr val="bg1"/>
                </a:solidFill>
              </a:rPr>
              <a:t>/core/auxiliary/</a:t>
            </a:r>
            <a:r>
              <a:rPr lang="en-US" dirty="0" err="1" smtClean="0">
                <a:solidFill>
                  <a:schemeClr val="bg1"/>
                </a:solidFill>
              </a:rPr>
              <a:t>fuzzer.rb</a:t>
            </a:r>
            <a:r>
              <a:rPr lang="en-US" dirty="0" smtClean="0">
                <a:solidFill>
                  <a:schemeClr val="bg1"/>
                </a:solidFill>
              </a:rPr>
              <a:t> for details on how fuzz strings are created</a:t>
            </a:r>
          </a:p>
          <a:p>
            <a:pPr lvl="1"/>
            <a:r>
              <a:rPr lang="en-US" dirty="0" smtClean="0">
                <a:solidFill>
                  <a:schemeClr val="bg1"/>
                </a:solidFill>
              </a:rPr>
              <a:t>Was a good reference for me in customizing my own </a:t>
            </a:r>
            <a:r>
              <a:rPr lang="en-US" dirty="0" err="1" smtClean="0">
                <a:solidFill>
                  <a:schemeClr val="bg1"/>
                </a:solidFill>
              </a:rPr>
              <a:t>fuzzers</a:t>
            </a:r>
            <a:endParaRPr lang="en-US" dirty="0" smtClean="0">
              <a:solidFill>
                <a:schemeClr val="bg1"/>
              </a:solidFill>
            </a:endParaRPr>
          </a:p>
        </p:txBody>
      </p:sp>
    </p:spTree>
    <p:extLst>
      <p:ext uri="{BB962C8B-B14F-4D97-AF65-F5344CB8AC3E}">
        <p14:creationId xmlns:p14="http://schemas.microsoft.com/office/powerpoint/2010/main" val="4029933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Agenda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solidFill>
              </a:rPr>
              <a:t>Why fuzz?</a:t>
            </a:r>
          </a:p>
          <a:p>
            <a:r>
              <a:rPr lang="en-US" dirty="0" smtClean="0">
                <a:solidFill>
                  <a:schemeClr val="bg1"/>
                </a:solidFill>
              </a:rPr>
              <a:t>Fuzzing methods</a:t>
            </a:r>
          </a:p>
          <a:p>
            <a:r>
              <a:rPr lang="en-US" dirty="0" smtClean="0">
                <a:solidFill>
                  <a:schemeClr val="bg1"/>
                </a:solidFill>
              </a:rPr>
              <a:t>Fuzzing types</a:t>
            </a:r>
          </a:p>
          <a:p>
            <a:r>
              <a:rPr lang="en-US" dirty="0" smtClean="0">
                <a:solidFill>
                  <a:schemeClr val="bg1"/>
                </a:solidFill>
              </a:rPr>
              <a:t>Fuzzing software</a:t>
            </a:r>
          </a:p>
          <a:p>
            <a:r>
              <a:rPr lang="en-US" dirty="0" smtClean="0">
                <a:solidFill>
                  <a:schemeClr val="bg1"/>
                </a:solidFill>
              </a:rPr>
              <a:t>Lots of examples &amp; samples</a:t>
            </a:r>
          </a:p>
          <a:p>
            <a:pPr lvl="1"/>
            <a:r>
              <a:rPr lang="en-US" dirty="0" smtClean="0">
                <a:solidFill>
                  <a:schemeClr val="bg1"/>
                </a:solidFill>
              </a:rPr>
              <a:t>These will be posted on https://github.com/griddd/DerbyCon2016 shortly after the con</a:t>
            </a:r>
          </a:p>
          <a:p>
            <a:r>
              <a:rPr lang="en-US" dirty="0" smtClean="0">
                <a:solidFill>
                  <a:schemeClr val="bg1"/>
                </a:solidFill>
              </a:rPr>
              <a:t>Tips and tricks</a:t>
            </a:r>
          </a:p>
          <a:p>
            <a:r>
              <a:rPr lang="en-US" dirty="0" smtClean="0">
                <a:solidFill>
                  <a:schemeClr val="bg1"/>
                </a:solidFill>
              </a:rPr>
              <a:t>Questions/comments</a:t>
            </a:r>
            <a:endParaRPr lang="en-US" dirty="0" smtClean="0"/>
          </a:p>
        </p:txBody>
      </p:sp>
    </p:spTree>
    <p:extLst>
      <p:ext uri="{BB962C8B-B14F-4D97-AF65-F5344CB8AC3E}">
        <p14:creationId xmlns:p14="http://schemas.microsoft.com/office/powerpoint/2010/main" val="1302145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Metasploit</a:t>
            </a:r>
            <a:r>
              <a:rPr lang="en-US" dirty="0" smtClean="0">
                <a:solidFill>
                  <a:schemeClr val="bg1"/>
                </a:solidFill>
              </a:rPr>
              <a:t> </a:t>
            </a:r>
            <a:r>
              <a:rPr lang="en-US" dirty="0" err="1" smtClean="0">
                <a:solidFill>
                  <a:schemeClr val="bg1"/>
                </a:solidFill>
              </a:rPr>
              <a:t>fuzzer</a:t>
            </a:r>
            <a:r>
              <a:rPr lang="en-US" dirty="0" smtClean="0">
                <a:solidFill>
                  <a:schemeClr val="bg1"/>
                </a:solidFill>
              </a:rPr>
              <a:t> modules</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dirty="0" err="1">
                <a:solidFill>
                  <a:schemeClr val="bg1"/>
                </a:solidFill>
              </a:rPr>
              <a:t>t</a:t>
            </a:r>
            <a:r>
              <a:rPr lang="en-US" dirty="0" err="1" smtClean="0">
                <a:solidFill>
                  <a:schemeClr val="bg1"/>
                </a:solidFill>
              </a:rPr>
              <a:t>ds_login_corrupt</a:t>
            </a:r>
            <a:r>
              <a:rPr lang="en-US" dirty="0" smtClean="0">
                <a:solidFill>
                  <a:schemeClr val="bg1"/>
                </a:solidFill>
              </a:rPr>
              <a:t> and </a:t>
            </a:r>
            <a:r>
              <a:rPr lang="en-US" dirty="0" err="1" smtClean="0">
                <a:solidFill>
                  <a:schemeClr val="bg1"/>
                </a:solidFill>
              </a:rPr>
              <a:t>tds_login_username</a:t>
            </a:r>
            <a:r>
              <a:rPr lang="en-US" dirty="0" smtClean="0">
                <a:solidFill>
                  <a:schemeClr val="bg1"/>
                </a:solidFill>
              </a:rPr>
              <a:t> good for fuzzing SQL Server</a:t>
            </a:r>
          </a:p>
          <a:p>
            <a:pPr lvl="1"/>
            <a:r>
              <a:rPr lang="en-US" dirty="0" smtClean="0">
                <a:solidFill>
                  <a:schemeClr val="bg1"/>
                </a:solidFill>
              </a:rPr>
              <a:t>Might have to edit the Ruby code to send the correct TDS version</a:t>
            </a:r>
          </a:p>
          <a:p>
            <a:pPr lvl="1"/>
            <a:r>
              <a:rPr lang="en-US" dirty="0">
                <a:solidFill>
                  <a:schemeClr val="bg1"/>
                </a:solidFill>
              </a:rPr>
              <a:t>Refer to https://msdn.microsoft.com/en-us/library/dd304523.aspx and https://msdn.microsoft.com/en-us/library/dd339982.aspx#Appendix_A_44</a:t>
            </a:r>
          </a:p>
          <a:p>
            <a:pPr lvl="2"/>
            <a:r>
              <a:rPr lang="en-US" dirty="0" smtClean="0">
                <a:solidFill>
                  <a:schemeClr val="bg1"/>
                </a:solidFill>
              </a:rPr>
              <a:t>2nd link has the TDS versions</a:t>
            </a:r>
            <a:r>
              <a:rPr lang="en-US" dirty="0">
                <a:solidFill>
                  <a:schemeClr val="bg1"/>
                </a:solidFill>
              </a:rPr>
              <a:t> </a:t>
            </a:r>
            <a:r>
              <a:rPr lang="en-US" dirty="0" smtClean="0">
                <a:solidFill>
                  <a:schemeClr val="bg1"/>
                </a:solidFill>
              </a:rPr>
              <a:t>used in SQL Server</a:t>
            </a:r>
          </a:p>
          <a:p>
            <a:r>
              <a:rPr lang="en-US" dirty="0" smtClean="0">
                <a:solidFill>
                  <a:schemeClr val="bg1"/>
                </a:solidFill>
              </a:rPr>
              <a:t>Check out </a:t>
            </a:r>
            <a:r>
              <a:rPr lang="en-US" dirty="0" err="1" smtClean="0">
                <a:solidFill>
                  <a:schemeClr val="bg1"/>
                </a:solidFill>
              </a:rPr>
              <a:t>http_form_field</a:t>
            </a:r>
            <a:r>
              <a:rPr lang="en-US" dirty="0" smtClean="0">
                <a:solidFill>
                  <a:schemeClr val="bg1"/>
                </a:solidFill>
              </a:rPr>
              <a:t>, </a:t>
            </a:r>
            <a:r>
              <a:rPr lang="en-US" dirty="0" err="1" smtClean="0">
                <a:solidFill>
                  <a:schemeClr val="bg1"/>
                </a:solidFill>
              </a:rPr>
              <a:t>http_get_uri_long</a:t>
            </a:r>
            <a:r>
              <a:rPr lang="en-US" dirty="0" smtClean="0">
                <a:solidFill>
                  <a:schemeClr val="bg1"/>
                </a:solidFill>
              </a:rPr>
              <a:t>, and </a:t>
            </a:r>
            <a:r>
              <a:rPr lang="en-US" dirty="0" err="1" smtClean="0">
                <a:solidFill>
                  <a:schemeClr val="bg1"/>
                </a:solidFill>
              </a:rPr>
              <a:t>http_get_uri_strings</a:t>
            </a:r>
            <a:r>
              <a:rPr lang="en-US" dirty="0" smtClean="0">
                <a:solidFill>
                  <a:schemeClr val="bg1"/>
                </a:solidFill>
              </a:rPr>
              <a:t> </a:t>
            </a:r>
            <a:r>
              <a:rPr lang="en-US" dirty="0" err="1" smtClean="0">
                <a:solidFill>
                  <a:schemeClr val="bg1"/>
                </a:solidFill>
              </a:rPr>
              <a:t>fuzzers</a:t>
            </a:r>
            <a:endParaRPr lang="en-US" dirty="0" smtClean="0">
              <a:solidFill>
                <a:schemeClr val="bg1"/>
              </a:solidFill>
            </a:endParaRPr>
          </a:p>
          <a:p>
            <a:r>
              <a:rPr lang="en-US" dirty="0" smtClean="0">
                <a:solidFill>
                  <a:schemeClr val="bg1"/>
                </a:solidFill>
              </a:rPr>
              <a:t>smb2_negotitate_corrupt is good, too</a:t>
            </a:r>
            <a:endParaRPr lang="en-US" dirty="0">
              <a:solidFill>
                <a:schemeClr val="bg1"/>
              </a:solidFill>
            </a:endParaRPr>
          </a:p>
        </p:txBody>
      </p:sp>
    </p:spTree>
    <p:extLst>
      <p:ext uri="{BB962C8B-B14F-4D97-AF65-F5344CB8AC3E}">
        <p14:creationId xmlns:p14="http://schemas.microsoft.com/office/powerpoint/2010/main" val="3583434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Nmap</a:t>
            </a:r>
            <a:r>
              <a:rPr lang="en-US" dirty="0" smtClean="0">
                <a:solidFill>
                  <a:schemeClr val="bg1"/>
                </a:solidFill>
              </a:rPr>
              <a:t> </a:t>
            </a:r>
            <a:r>
              <a:rPr lang="en-US" dirty="0" err="1" smtClean="0">
                <a:solidFill>
                  <a:schemeClr val="bg1"/>
                </a:solidFill>
              </a:rPr>
              <a:t>fuzzer</a:t>
            </a:r>
            <a:r>
              <a:rPr lang="en-US" dirty="0" smtClean="0">
                <a:solidFill>
                  <a:schemeClr val="bg1"/>
                </a:solidFill>
              </a:rPr>
              <a:t> scripts</a:t>
            </a:r>
            <a:endParaRPr lang="en-US" dirty="0">
              <a:solidFill>
                <a:schemeClr val="bg1"/>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solidFill>
              </a:rPr>
              <a:t>More info at https://nmap.org/nsedoc</a:t>
            </a:r>
          </a:p>
          <a:p>
            <a:r>
              <a:rPr lang="en-US" dirty="0" err="1" smtClean="0">
                <a:solidFill>
                  <a:schemeClr val="bg1"/>
                </a:solidFill>
              </a:rPr>
              <a:t>dns</a:t>
            </a:r>
            <a:r>
              <a:rPr lang="en-US" dirty="0" smtClean="0">
                <a:solidFill>
                  <a:schemeClr val="bg1"/>
                </a:solidFill>
              </a:rPr>
              <a:t>-fuzz</a:t>
            </a:r>
          </a:p>
          <a:p>
            <a:pPr lvl="1"/>
            <a:r>
              <a:rPr lang="en-US" dirty="0" smtClean="0">
                <a:solidFill>
                  <a:schemeClr val="bg1"/>
                </a:solidFill>
              </a:rPr>
              <a:t>Haven’t had a need for this one yet</a:t>
            </a:r>
          </a:p>
          <a:p>
            <a:r>
              <a:rPr lang="en-US" dirty="0" smtClean="0">
                <a:solidFill>
                  <a:schemeClr val="bg1"/>
                </a:solidFill>
              </a:rPr>
              <a:t>http-form-</a:t>
            </a:r>
            <a:r>
              <a:rPr lang="en-US" dirty="0" err="1" smtClean="0">
                <a:solidFill>
                  <a:schemeClr val="bg1"/>
                </a:solidFill>
              </a:rPr>
              <a:t>fuzzer</a:t>
            </a:r>
            <a:endParaRPr lang="en-US" dirty="0" smtClean="0">
              <a:solidFill>
                <a:schemeClr val="bg1"/>
              </a:solidFill>
            </a:endParaRPr>
          </a:p>
          <a:p>
            <a:pPr lvl="1"/>
            <a:r>
              <a:rPr lang="en-US" dirty="0" smtClean="0">
                <a:solidFill>
                  <a:schemeClr val="bg1"/>
                </a:solidFill>
              </a:rPr>
              <a:t>Frequently used this one and found it quite helpful</a:t>
            </a:r>
          </a:p>
          <a:p>
            <a:r>
              <a:rPr lang="en-US" dirty="0" smtClean="0">
                <a:solidFill>
                  <a:schemeClr val="bg1"/>
                </a:solidFill>
              </a:rPr>
              <a:t>http-</a:t>
            </a:r>
            <a:r>
              <a:rPr lang="en-US" dirty="0" err="1" smtClean="0">
                <a:solidFill>
                  <a:schemeClr val="bg1"/>
                </a:solidFill>
              </a:rPr>
              <a:t>phpself</a:t>
            </a:r>
            <a:r>
              <a:rPr lang="en-US" dirty="0" smtClean="0">
                <a:solidFill>
                  <a:schemeClr val="bg1"/>
                </a:solidFill>
              </a:rPr>
              <a:t>-</a:t>
            </a:r>
            <a:r>
              <a:rPr lang="en-US" dirty="0" err="1" smtClean="0">
                <a:solidFill>
                  <a:schemeClr val="bg1"/>
                </a:solidFill>
              </a:rPr>
              <a:t>xss</a:t>
            </a:r>
            <a:endParaRPr lang="en-US" dirty="0" smtClean="0">
              <a:solidFill>
                <a:schemeClr val="bg1"/>
              </a:solidFill>
            </a:endParaRPr>
          </a:p>
          <a:p>
            <a:pPr lvl="1"/>
            <a:r>
              <a:rPr lang="en-US" dirty="0" smtClean="0">
                <a:solidFill>
                  <a:schemeClr val="bg1"/>
                </a:solidFill>
              </a:rPr>
              <a:t>Haven’t used this one, but looks interesting</a:t>
            </a:r>
          </a:p>
          <a:p>
            <a:r>
              <a:rPr lang="en-US" dirty="0" smtClean="0">
                <a:solidFill>
                  <a:schemeClr val="bg1"/>
                </a:solidFill>
              </a:rPr>
              <a:t>All scripts can be found in /</a:t>
            </a:r>
            <a:r>
              <a:rPr lang="en-US" dirty="0" err="1" smtClean="0">
                <a:solidFill>
                  <a:schemeClr val="bg1"/>
                </a:solidFill>
              </a:rPr>
              <a:t>usr</a:t>
            </a:r>
            <a:r>
              <a:rPr lang="en-US" dirty="0" smtClean="0">
                <a:solidFill>
                  <a:schemeClr val="bg1"/>
                </a:solidFill>
              </a:rPr>
              <a:t>/share/</a:t>
            </a:r>
            <a:r>
              <a:rPr lang="en-US" dirty="0" err="1" smtClean="0">
                <a:solidFill>
                  <a:schemeClr val="bg1"/>
                </a:solidFill>
              </a:rPr>
              <a:t>nmap</a:t>
            </a:r>
            <a:r>
              <a:rPr lang="en-US" dirty="0" smtClean="0">
                <a:solidFill>
                  <a:schemeClr val="bg1"/>
                </a:solidFill>
              </a:rPr>
              <a:t>/scripts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2491318"/>
            <a:ext cx="3384550" cy="3384550"/>
          </a:xfrm>
          <a:prstGeom prst="rect">
            <a:avLst/>
          </a:prstGeom>
        </p:spPr>
      </p:pic>
    </p:spTree>
    <p:extLst>
      <p:ext uri="{BB962C8B-B14F-4D97-AF65-F5344CB8AC3E}">
        <p14:creationId xmlns:p14="http://schemas.microsoft.com/office/powerpoint/2010/main" val="22016024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151467"/>
          </a:xfrm>
        </p:spPr>
        <p:txBody>
          <a:bodyPr/>
          <a:lstStyle/>
          <a:p>
            <a:r>
              <a:rPr lang="en-US" dirty="0" smtClean="0">
                <a:solidFill>
                  <a:schemeClr val="bg1"/>
                </a:solidFill>
              </a:rPr>
              <a:t>Spike</a:t>
            </a:r>
            <a:endParaRPr lang="en-US" dirty="0">
              <a:solidFill>
                <a:schemeClr val="bg1"/>
              </a:solidFill>
            </a:endParaRPr>
          </a:p>
        </p:txBody>
      </p:sp>
      <p:sp>
        <p:nvSpPr>
          <p:cNvPr id="3" name="Content Placeholder 2"/>
          <p:cNvSpPr>
            <a:spLocks noGrp="1"/>
          </p:cNvSpPr>
          <p:nvPr>
            <p:ph idx="1"/>
          </p:nvPr>
        </p:nvSpPr>
        <p:spPr>
          <a:xfrm>
            <a:off x="1295402" y="2616200"/>
            <a:ext cx="9601196" cy="3429000"/>
          </a:xfrm>
        </p:spPr>
        <p:txBody>
          <a:bodyPr>
            <a:normAutofit fontScale="85000" lnSpcReduction="20000"/>
          </a:bodyPr>
          <a:lstStyle/>
          <a:p>
            <a:r>
              <a:rPr lang="en-US" dirty="0" smtClean="0">
                <a:solidFill>
                  <a:schemeClr val="bg1"/>
                </a:solidFill>
              </a:rPr>
              <a:t>Difficult to use but powerful</a:t>
            </a:r>
          </a:p>
          <a:p>
            <a:r>
              <a:rPr lang="en-US" dirty="0" smtClean="0">
                <a:solidFill>
                  <a:schemeClr val="bg1"/>
                </a:solidFill>
              </a:rPr>
              <a:t>Having a working knowledge of C is helpful</a:t>
            </a:r>
          </a:p>
          <a:p>
            <a:r>
              <a:rPr lang="en-US" dirty="0" smtClean="0">
                <a:solidFill>
                  <a:schemeClr val="bg1"/>
                </a:solidFill>
              </a:rPr>
              <a:t>Good tutorial at </a:t>
            </a:r>
            <a:r>
              <a:rPr lang="en-US" dirty="0">
                <a:solidFill>
                  <a:schemeClr val="bg1"/>
                </a:solidFill>
              </a:rPr>
              <a:t>http://resources.infosecinstitute.com/intro-to-fuzzing/</a:t>
            </a:r>
          </a:p>
          <a:p>
            <a:r>
              <a:rPr lang="en-US" dirty="0">
                <a:solidFill>
                  <a:schemeClr val="bg1"/>
                </a:solidFill>
              </a:rPr>
              <a:t>There are a number of prebuilt spikes in /</a:t>
            </a:r>
            <a:r>
              <a:rPr lang="en-US" dirty="0" err="1">
                <a:solidFill>
                  <a:schemeClr val="bg1"/>
                </a:solidFill>
              </a:rPr>
              <a:t>usr</a:t>
            </a:r>
            <a:r>
              <a:rPr lang="en-US" dirty="0">
                <a:solidFill>
                  <a:schemeClr val="bg1"/>
                </a:solidFill>
              </a:rPr>
              <a:t>/share/spike/audits that might be useful.  They will likely need </a:t>
            </a:r>
            <a:r>
              <a:rPr lang="en-US" dirty="0" smtClean="0">
                <a:solidFill>
                  <a:schemeClr val="bg1"/>
                </a:solidFill>
              </a:rPr>
              <a:t>modification</a:t>
            </a:r>
          </a:p>
          <a:p>
            <a:r>
              <a:rPr lang="en-US" dirty="0" smtClean="0">
                <a:solidFill>
                  <a:schemeClr val="bg1"/>
                </a:solidFill>
              </a:rPr>
              <a:t>2 basic commands: </a:t>
            </a:r>
            <a:r>
              <a:rPr lang="en-US" dirty="0" err="1" smtClean="0">
                <a:solidFill>
                  <a:schemeClr val="bg1"/>
                </a:solidFill>
              </a:rPr>
              <a:t>generic_send_tcp</a:t>
            </a:r>
            <a:r>
              <a:rPr lang="en-US" dirty="0" smtClean="0">
                <a:solidFill>
                  <a:schemeClr val="bg1"/>
                </a:solidFill>
              </a:rPr>
              <a:t> and </a:t>
            </a:r>
            <a:r>
              <a:rPr lang="en-US" dirty="0" err="1" smtClean="0">
                <a:solidFill>
                  <a:schemeClr val="bg1"/>
                </a:solidFill>
              </a:rPr>
              <a:t>generic_send_udp</a:t>
            </a:r>
            <a:r>
              <a:rPr lang="en-US" dirty="0" smtClean="0">
                <a:solidFill>
                  <a:schemeClr val="bg1"/>
                </a:solidFill>
              </a:rPr>
              <a:t> (send TCP and UDP packets, respectively)</a:t>
            </a:r>
          </a:p>
          <a:p>
            <a:r>
              <a:rPr lang="en-US" dirty="0">
                <a:solidFill>
                  <a:schemeClr val="bg1"/>
                </a:solidFill>
              </a:rPr>
              <a:t>Check /</a:t>
            </a:r>
            <a:r>
              <a:rPr lang="en-US" dirty="0" err="1">
                <a:solidFill>
                  <a:schemeClr val="bg1"/>
                </a:solidFill>
              </a:rPr>
              <a:t>usr</a:t>
            </a:r>
            <a:r>
              <a:rPr lang="en-US" dirty="0">
                <a:solidFill>
                  <a:schemeClr val="bg1"/>
                </a:solidFill>
              </a:rPr>
              <a:t>/share/doc/spike for some </a:t>
            </a:r>
            <a:r>
              <a:rPr lang="en-US" dirty="0" smtClean="0">
                <a:solidFill>
                  <a:schemeClr val="bg1"/>
                </a:solidFill>
              </a:rPr>
              <a:t>limited documentation</a:t>
            </a:r>
          </a:p>
          <a:p>
            <a:pPr lvl="1"/>
            <a:r>
              <a:rPr lang="en-US" dirty="0">
                <a:solidFill>
                  <a:schemeClr val="bg1"/>
                </a:solidFill>
              </a:rPr>
              <a:t>Search </a:t>
            </a:r>
            <a:r>
              <a:rPr lang="en-US" dirty="0" err="1" smtClean="0">
                <a:solidFill>
                  <a:schemeClr val="bg1"/>
                </a:solidFill>
              </a:rPr>
              <a:t>spike.c</a:t>
            </a:r>
            <a:r>
              <a:rPr lang="en-US" dirty="0" smtClean="0">
                <a:solidFill>
                  <a:schemeClr val="bg1"/>
                </a:solidFill>
              </a:rPr>
              <a:t> </a:t>
            </a:r>
            <a:r>
              <a:rPr lang="en-US" dirty="0">
                <a:solidFill>
                  <a:schemeClr val="bg1"/>
                </a:solidFill>
              </a:rPr>
              <a:t>for </a:t>
            </a:r>
            <a:r>
              <a:rPr lang="en-US" dirty="0" err="1">
                <a:solidFill>
                  <a:schemeClr val="bg1"/>
                </a:solidFill>
              </a:rPr>
              <a:t>init_fuzz_ints</a:t>
            </a:r>
            <a:r>
              <a:rPr lang="en-US" dirty="0">
                <a:solidFill>
                  <a:schemeClr val="bg1"/>
                </a:solidFill>
              </a:rPr>
              <a:t>; then look for </a:t>
            </a:r>
            <a:r>
              <a:rPr lang="en-US" dirty="0" err="1">
                <a:solidFill>
                  <a:schemeClr val="bg1"/>
                </a:solidFill>
              </a:rPr>
              <a:t>fuzzstring</a:t>
            </a:r>
            <a:r>
              <a:rPr lang="en-US" dirty="0">
                <a:solidFill>
                  <a:schemeClr val="bg1"/>
                </a:solidFill>
              </a:rPr>
              <a:t>.  Will see many of the fuzz strings used</a:t>
            </a:r>
          </a:p>
          <a:p>
            <a:pPr lvl="1"/>
            <a:r>
              <a:rPr lang="en-US" dirty="0">
                <a:solidFill>
                  <a:schemeClr val="bg1"/>
                </a:solidFill>
              </a:rPr>
              <a:t>Note that default Kali Linux does NOT come with the Spike </a:t>
            </a:r>
            <a:r>
              <a:rPr lang="en-US" dirty="0" smtClean="0">
                <a:solidFill>
                  <a:schemeClr val="bg1"/>
                </a:solidFill>
              </a:rPr>
              <a:t>source; see fuzzing.org (</a:t>
            </a:r>
            <a:r>
              <a:rPr lang="en-US" dirty="0" err="1" smtClean="0">
                <a:solidFill>
                  <a:schemeClr val="bg1"/>
                </a:solidFill>
              </a:rPr>
              <a:t>SPIKEfile</a:t>
            </a:r>
            <a:r>
              <a:rPr lang="en-US" dirty="0">
                <a:solidFill>
                  <a:schemeClr val="bg1"/>
                </a:solidFill>
              </a:rPr>
              <a:t> </a:t>
            </a:r>
            <a:r>
              <a:rPr lang="en-US" dirty="0" smtClean="0">
                <a:solidFill>
                  <a:schemeClr val="bg1"/>
                </a:solidFill>
              </a:rPr>
              <a:t>link)</a:t>
            </a:r>
            <a:endParaRPr lang="en-US" dirty="0">
              <a:solidFill>
                <a:schemeClr val="bg1"/>
              </a:solidFill>
            </a:endParaRPr>
          </a:p>
        </p:txBody>
      </p:sp>
    </p:spTree>
    <p:extLst>
      <p:ext uri="{BB962C8B-B14F-4D97-AF65-F5344CB8AC3E}">
        <p14:creationId xmlns:p14="http://schemas.microsoft.com/office/powerpoint/2010/main" val="884034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Spike for fuzzing HTTP get</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68678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5762" y="381000"/>
            <a:ext cx="11420475" cy="6096000"/>
          </a:xfrm>
          <a:prstGeom prst="rect">
            <a:avLst/>
          </a:prstGeom>
        </p:spPr>
      </p:pic>
    </p:spTree>
    <p:extLst>
      <p:ext uri="{BB962C8B-B14F-4D97-AF65-F5344CB8AC3E}">
        <p14:creationId xmlns:p14="http://schemas.microsoft.com/office/powerpoint/2010/main" val="877674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Another Spike for fuzzing HTTP get</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866789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5762" y="381000"/>
            <a:ext cx="11420475" cy="6096000"/>
          </a:xfrm>
          <a:prstGeom prst="rect">
            <a:avLst/>
          </a:prstGeom>
        </p:spPr>
      </p:pic>
    </p:spTree>
    <p:extLst>
      <p:ext uri="{BB962C8B-B14F-4D97-AF65-F5344CB8AC3E}">
        <p14:creationId xmlns:p14="http://schemas.microsoft.com/office/powerpoint/2010/main" val="4107013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Fuzzing </a:t>
            </a:r>
            <a:r>
              <a:rPr lang="en-US" dirty="0" err="1" smtClean="0">
                <a:solidFill>
                  <a:schemeClr val="bg1"/>
                </a:solidFill>
              </a:rPr>
              <a:t>WebResource.axd</a:t>
            </a:r>
            <a:r>
              <a:rPr lang="en-US" dirty="0" smtClean="0">
                <a:solidFill>
                  <a:schemeClr val="bg1"/>
                </a:solidFill>
              </a:rPr>
              <a:t> with Spike</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82800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5762" y="381000"/>
            <a:ext cx="11420475" cy="6096000"/>
          </a:xfrm>
          <a:prstGeom prst="rect">
            <a:avLst/>
          </a:prstGeom>
        </p:spPr>
      </p:pic>
    </p:spTree>
    <p:extLst>
      <p:ext uri="{BB962C8B-B14F-4D97-AF65-F5344CB8AC3E}">
        <p14:creationId xmlns:p14="http://schemas.microsoft.com/office/powerpoint/2010/main" val="3102897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Spike for HTTP post request</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7524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003300"/>
            <a:ext cx="6241816" cy="626532"/>
          </a:xfrm>
        </p:spPr>
        <p:txBody>
          <a:bodyPr>
            <a:normAutofit/>
          </a:bodyPr>
          <a:lstStyle/>
          <a:p>
            <a:r>
              <a:rPr lang="en-US" dirty="0" smtClean="0">
                <a:solidFill>
                  <a:schemeClr val="bg1"/>
                </a:solidFill>
              </a:rPr>
              <a:t>Why fuzz</a:t>
            </a:r>
            <a:endParaRPr lang="en-US" dirty="0"/>
          </a:p>
        </p:txBody>
      </p:sp>
      <p:sp>
        <p:nvSpPr>
          <p:cNvPr id="4" name="Text Placeholder 3"/>
          <p:cNvSpPr>
            <a:spLocks noGrp="1"/>
          </p:cNvSpPr>
          <p:nvPr>
            <p:ph type="body" sz="half" idx="2"/>
          </p:nvPr>
        </p:nvSpPr>
        <p:spPr>
          <a:xfrm>
            <a:off x="1295399" y="1756832"/>
            <a:ext cx="6241816" cy="4148668"/>
          </a:xfrm>
        </p:spPr>
        <p:txBody>
          <a:bodyPr>
            <a:normAutofit/>
          </a:bodyPr>
          <a:lstStyle/>
          <a:p>
            <a:pPr algn="l"/>
            <a:r>
              <a:rPr lang="en-US" dirty="0" smtClean="0">
                <a:solidFill>
                  <a:schemeClr val="bg1"/>
                </a:solidFill>
              </a:rPr>
              <a:t>It’s fun to break software </a:t>
            </a:r>
            <a:r>
              <a:rPr lang="en-US" dirty="0" smtClean="0">
                <a:solidFill>
                  <a:schemeClr val="bg1"/>
                </a:solidFill>
                <a:sym typeface="Wingdings" panose="05000000000000000000" pitchFamily="2" charset="2"/>
              </a:rPr>
              <a:t></a:t>
            </a:r>
          </a:p>
          <a:p>
            <a:pPr algn="l"/>
            <a:r>
              <a:rPr lang="en-US" dirty="0" smtClean="0">
                <a:solidFill>
                  <a:schemeClr val="bg1"/>
                </a:solidFill>
                <a:sym typeface="Wingdings" panose="05000000000000000000" pitchFamily="2" charset="2"/>
              </a:rPr>
              <a:t>To find exploitable bugs…really fun!</a:t>
            </a:r>
          </a:p>
          <a:p>
            <a:pPr algn="l"/>
            <a:r>
              <a:rPr lang="en-US" dirty="0">
                <a:solidFill>
                  <a:schemeClr val="bg1"/>
                </a:solidFill>
                <a:sym typeface="Wingdings" panose="05000000000000000000" pitchFamily="2" charset="2"/>
              </a:rPr>
              <a:t>	</a:t>
            </a:r>
            <a:r>
              <a:rPr lang="en-US" dirty="0" smtClean="0">
                <a:solidFill>
                  <a:schemeClr val="bg1"/>
                </a:solidFill>
                <a:sym typeface="Wingdings" panose="05000000000000000000" pitchFamily="2" charset="2"/>
              </a:rPr>
              <a:t>Only written a couple exploits so far, but want to do more.</a:t>
            </a:r>
          </a:p>
          <a:p>
            <a:pPr algn="l"/>
            <a:r>
              <a:rPr lang="en-US" dirty="0" smtClean="0">
                <a:solidFill>
                  <a:schemeClr val="bg1"/>
                </a:solidFill>
                <a:sym typeface="Wingdings" panose="05000000000000000000" pitchFamily="2" charset="2"/>
              </a:rPr>
              <a:t>More thorough testing</a:t>
            </a:r>
          </a:p>
          <a:p>
            <a:pPr algn="l"/>
            <a:r>
              <a:rPr lang="en-US" dirty="0">
                <a:solidFill>
                  <a:schemeClr val="bg1"/>
                </a:solidFill>
                <a:sym typeface="Wingdings" panose="05000000000000000000" pitchFamily="2" charset="2"/>
              </a:rPr>
              <a:t>	</a:t>
            </a:r>
            <a:r>
              <a:rPr lang="en-US" dirty="0" smtClean="0">
                <a:solidFill>
                  <a:schemeClr val="bg1"/>
                </a:solidFill>
                <a:sym typeface="Wingdings" panose="05000000000000000000" pitchFamily="2" charset="2"/>
              </a:rPr>
              <a:t>Input that users and/or programmers often don’t consider</a:t>
            </a:r>
          </a:p>
          <a:p>
            <a:pPr algn="l"/>
            <a:r>
              <a:rPr lang="en-US" dirty="0" smtClean="0">
                <a:solidFill>
                  <a:schemeClr val="bg1"/>
                </a:solidFill>
                <a:sym typeface="Wingdings" panose="05000000000000000000" pitchFamily="2" charset="2"/>
              </a:rPr>
              <a:t>Helps increase software quality</a:t>
            </a:r>
          </a:p>
          <a:p>
            <a:pPr algn="l"/>
            <a:r>
              <a:rPr lang="en-US" dirty="0" smtClean="0">
                <a:solidFill>
                  <a:schemeClr val="bg1"/>
                </a:solidFill>
                <a:sym typeface="Wingdings" panose="05000000000000000000" pitchFamily="2" charset="2"/>
              </a:rPr>
              <a:t>Helps hold your vendors accountable for poorly-written/poorly-tested code!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962" y="1231898"/>
            <a:ext cx="2733675" cy="3429000"/>
          </a:xfrm>
          <a:prstGeom prst="rect">
            <a:avLst/>
          </a:prstGeom>
        </p:spPr>
      </p:pic>
    </p:spTree>
    <p:extLst>
      <p:ext uri="{BB962C8B-B14F-4D97-AF65-F5344CB8AC3E}">
        <p14:creationId xmlns:p14="http://schemas.microsoft.com/office/powerpoint/2010/main" val="29789522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5762" y="76200"/>
            <a:ext cx="11420475" cy="6705600"/>
          </a:xfrm>
          <a:prstGeom prst="rect">
            <a:avLst/>
          </a:prstGeom>
        </p:spPr>
      </p:pic>
    </p:spTree>
    <p:extLst>
      <p:ext uri="{BB962C8B-B14F-4D97-AF65-F5344CB8AC3E}">
        <p14:creationId xmlns:p14="http://schemas.microsoft.com/office/powerpoint/2010/main" val="4286596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041400"/>
            <a:ext cx="6241816" cy="639232"/>
          </a:xfrm>
        </p:spPr>
        <p:txBody>
          <a:bodyPr/>
          <a:lstStyle/>
          <a:p>
            <a:r>
              <a:rPr lang="en-US" dirty="0" smtClean="0">
                <a:solidFill>
                  <a:schemeClr val="bg1"/>
                </a:solidFill>
              </a:rPr>
              <a:t>Peach </a:t>
            </a:r>
            <a:r>
              <a:rPr lang="en-US" dirty="0" err="1" smtClean="0">
                <a:solidFill>
                  <a:schemeClr val="bg1"/>
                </a:solidFill>
              </a:rPr>
              <a:t>Fuzzer</a:t>
            </a:r>
            <a:r>
              <a:rPr lang="en-US" dirty="0" smtClean="0">
                <a:solidFill>
                  <a:schemeClr val="bg1"/>
                </a:solidFill>
              </a:rPr>
              <a:t> on Kali Linux</a:t>
            </a:r>
            <a:endParaRPr lang="en-US" dirty="0">
              <a:solidFill>
                <a:schemeClr val="bg1"/>
              </a:solidFill>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7919" r="17919"/>
          <a:stretch>
            <a:fillRect/>
          </a:stretch>
        </p:blipFill>
        <p:spPr/>
      </p:pic>
      <p:sp>
        <p:nvSpPr>
          <p:cNvPr id="4" name="Text Placeholder 3"/>
          <p:cNvSpPr>
            <a:spLocks noGrp="1"/>
          </p:cNvSpPr>
          <p:nvPr>
            <p:ph type="body" sz="half" idx="2"/>
          </p:nvPr>
        </p:nvSpPr>
        <p:spPr>
          <a:xfrm>
            <a:off x="1295399" y="1680632"/>
            <a:ext cx="6241816" cy="4377268"/>
          </a:xfrm>
        </p:spPr>
        <p:txBody>
          <a:bodyPr>
            <a:normAutofit/>
          </a:bodyPr>
          <a:lstStyle/>
          <a:p>
            <a:pPr algn="l"/>
            <a:r>
              <a:rPr lang="en-US" dirty="0" smtClean="0">
                <a:solidFill>
                  <a:schemeClr val="bg1"/>
                </a:solidFill>
              </a:rPr>
              <a:t>See http://community.peachfuzzer.com for further info</a:t>
            </a:r>
          </a:p>
          <a:p>
            <a:pPr algn="l"/>
            <a:r>
              <a:rPr lang="en-US" dirty="0" smtClean="0">
                <a:solidFill>
                  <a:schemeClr val="bg1"/>
                </a:solidFill>
              </a:rPr>
              <a:t>Needs Mono packages (just do apt-get install mono-complete on Ubuntu/</a:t>
            </a:r>
            <a:r>
              <a:rPr lang="en-US" dirty="0" err="1" smtClean="0">
                <a:solidFill>
                  <a:schemeClr val="bg1"/>
                </a:solidFill>
              </a:rPr>
              <a:t>Debian</a:t>
            </a:r>
            <a:r>
              <a:rPr lang="en-US" dirty="0" smtClean="0">
                <a:solidFill>
                  <a:schemeClr val="bg1"/>
                </a:solidFill>
              </a:rPr>
              <a:t> distros)</a:t>
            </a:r>
          </a:p>
          <a:p>
            <a:pPr algn="l"/>
            <a:r>
              <a:rPr lang="en-US" dirty="0" smtClean="0">
                <a:solidFill>
                  <a:schemeClr val="bg1"/>
                </a:solidFill>
              </a:rPr>
              <a:t>Peach </a:t>
            </a:r>
            <a:r>
              <a:rPr lang="en-US" dirty="0">
                <a:solidFill>
                  <a:schemeClr val="bg1"/>
                </a:solidFill>
              </a:rPr>
              <a:t>pits (fuzz definitions) are done in </a:t>
            </a:r>
            <a:r>
              <a:rPr lang="en-US" dirty="0" smtClean="0">
                <a:solidFill>
                  <a:schemeClr val="bg1"/>
                </a:solidFill>
              </a:rPr>
              <a:t>XML, so a good XML editor is helpful</a:t>
            </a:r>
          </a:p>
          <a:p>
            <a:pPr algn="l"/>
            <a:r>
              <a:rPr lang="en-US" dirty="0" smtClean="0">
                <a:solidFill>
                  <a:schemeClr val="bg1"/>
                </a:solidFill>
              </a:rPr>
              <a:t>Free peach pits are available on the Internet</a:t>
            </a:r>
          </a:p>
          <a:p>
            <a:pPr algn="l"/>
            <a:r>
              <a:rPr lang="en-US" dirty="0">
                <a:solidFill>
                  <a:schemeClr val="bg1"/>
                </a:solidFill>
              </a:rPr>
              <a:t>Provides good feedback on reproducing </a:t>
            </a:r>
            <a:r>
              <a:rPr lang="en-US" dirty="0" smtClean="0">
                <a:solidFill>
                  <a:schemeClr val="bg1"/>
                </a:solidFill>
              </a:rPr>
              <a:t>crashes, </a:t>
            </a:r>
            <a:r>
              <a:rPr lang="en-US" dirty="0">
                <a:solidFill>
                  <a:schemeClr val="bg1"/>
                </a:solidFill>
              </a:rPr>
              <a:t>and logging info useful for exploit </a:t>
            </a:r>
            <a:r>
              <a:rPr lang="en-US" dirty="0" smtClean="0">
                <a:solidFill>
                  <a:schemeClr val="bg1"/>
                </a:solidFill>
              </a:rPr>
              <a:t>development</a:t>
            </a:r>
          </a:p>
          <a:p>
            <a:pPr algn="l"/>
            <a:r>
              <a:rPr lang="en-US" dirty="0">
                <a:solidFill>
                  <a:schemeClr val="bg1"/>
                </a:solidFill>
              </a:rPr>
              <a:t>Good tutorials available at http://community.peachfuzzer.com/v3/PeachQuickStart.html</a:t>
            </a:r>
          </a:p>
          <a:p>
            <a:pPr algn="l"/>
            <a:r>
              <a:rPr lang="en-US" dirty="0">
                <a:solidFill>
                  <a:schemeClr val="bg1"/>
                </a:solidFill>
              </a:rPr>
              <a:t>Also check out https://forums.peachfuzzer.com/forum/peach-community-edition/general-support/410-fuzzing-for-newbies</a:t>
            </a:r>
          </a:p>
          <a:p>
            <a:pPr algn="l"/>
            <a:endParaRPr lang="en-US" dirty="0" smtClean="0">
              <a:solidFill>
                <a:schemeClr val="bg1"/>
              </a:solidFill>
            </a:endParaRPr>
          </a:p>
        </p:txBody>
      </p:sp>
    </p:spTree>
    <p:extLst>
      <p:ext uri="{BB962C8B-B14F-4D97-AF65-F5344CB8AC3E}">
        <p14:creationId xmlns:p14="http://schemas.microsoft.com/office/powerpoint/2010/main" val="3006879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General tips and tricks</a:t>
            </a:r>
            <a:endParaRPr lang="en-US" dirty="0">
              <a:solidFill>
                <a:schemeClr val="bg1"/>
              </a:solidFill>
            </a:endParaRPr>
          </a:p>
        </p:txBody>
      </p:sp>
      <p:sp>
        <p:nvSpPr>
          <p:cNvPr id="3" name="Content Placeholder 2"/>
          <p:cNvSpPr>
            <a:spLocks noGrp="1"/>
          </p:cNvSpPr>
          <p:nvPr>
            <p:ph idx="1"/>
          </p:nvPr>
        </p:nvSpPr>
        <p:spPr>
          <a:xfrm>
            <a:off x="1295401" y="2556932"/>
            <a:ext cx="9601196" cy="4047068"/>
          </a:xfrm>
        </p:spPr>
        <p:txBody>
          <a:bodyPr>
            <a:normAutofit fontScale="85000" lnSpcReduction="10000"/>
          </a:bodyPr>
          <a:lstStyle/>
          <a:p>
            <a:r>
              <a:rPr lang="en-US" dirty="0">
                <a:solidFill>
                  <a:schemeClr val="bg1"/>
                </a:solidFill>
              </a:rPr>
              <a:t>Manually mess around with your target program before launching a fuzzing run against it.  </a:t>
            </a:r>
            <a:r>
              <a:rPr lang="en-US" dirty="0" smtClean="0">
                <a:solidFill>
                  <a:schemeClr val="bg1"/>
                </a:solidFill>
              </a:rPr>
              <a:t>Get a good idea of its function and purpose; familiarize yourself with your target.</a:t>
            </a:r>
          </a:p>
          <a:p>
            <a:pPr lvl="1"/>
            <a:r>
              <a:rPr lang="en-US" dirty="0" smtClean="0">
                <a:solidFill>
                  <a:schemeClr val="bg1"/>
                </a:solidFill>
              </a:rPr>
              <a:t>This will let you know how to tailor your fuzzing</a:t>
            </a:r>
          </a:p>
          <a:p>
            <a:pPr lvl="1"/>
            <a:r>
              <a:rPr lang="en-US" dirty="0" smtClean="0">
                <a:solidFill>
                  <a:schemeClr val="bg1"/>
                </a:solidFill>
              </a:rPr>
              <a:t>Knowing what input the program expects will give you ideas on what it doesn’t expect</a:t>
            </a:r>
          </a:p>
          <a:p>
            <a:pPr lvl="1"/>
            <a:r>
              <a:rPr lang="en-US" dirty="0" smtClean="0">
                <a:solidFill>
                  <a:schemeClr val="bg1"/>
                </a:solidFill>
              </a:rPr>
              <a:t>What are the best(worst) inputs I can pass that will cause damage?</a:t>
            </a:r>
          </a:p>
          <a:p>
            <a:pPr lvl="1"/>
            <a:r>
              <a:rPr lang="en-US" dirty="0" smtClean="0">
                <a:solidFill>
                  <a:schemeClr val="bg1"/>
                </a:solidFill>
              </a:rPr>
              <a:t>Programmers code for certain types of bad input…but it’s nearly impossible to catch all instances</a:t>
            </a:r>
          </a:p>
          <a:p>
            <a:r>
              <a:rPr lang="en-US" dirty="0" smtClean="0">
                <a:solidFill>
                  <a:schemeClr val="bg1"/>
                </a:solidFill>
              </a:rPr>
              <a:t>Try </a:t>
            </a:r>
            <a:r>
              <a:rPr lang="en-US" dirty="0">
                <a:solidFill>
                  <a:schemeClr val="bg1"/>
                </a:solidFill>
              </a:rPr>
              <a:t>mixing special characters and spaces, carriage returns/line feeds, nulls, extra </a:t>
            </a:r>
            <a:r>
              <a:rPr lang="en-US" dirty="0" smtClean="0">
                <a:solidFill>
                  <a:schemeClr val="bg1"/>
                </a:solidFill>
              </a:rPr>
              <a:t>delimiters, etc.</a:t>
            </a:r>
          </a:p>
          <a:p>
            <a:pPr lvl="1"/>
            <a:r>
              <a:rPr lang="en-US" dirty="0" smtClean="0">
                <a:solidFill>
                  <a:schemeClr val="bg1"/>
                </a:solidFill>
              </a:rPr>
              <a:t>For example “&amp;^^$%$        !!@#%*{}[[[])))’ ‘ &amp;&amp;@@null~~`!!”</a:t>
            </a:r>
          </a:p>
          <a:p>
            <a:r>
              <a:rPr lang="en-US" dirty="0">
                <a:solidFill>
                  <a:schemeClr val="bg1"/>
                </a:solidFill>
                <a:sym typeface="Wingdings" panose="05000000000000000000" pitchFamily="2" charset="2"/>
              </a:rPr>
              <a:t>Good fuzz strings are stuff like a bunch of spaces, special characters, or format strings (.NET platform examples “</a:t>
            </a:r>
            <a:r>
              <a:rPr lang="en-US" dirty="0">
                <a:solidFill>
                  <a:schemeClr val="bg1"/>
                </a:solidFill>
              </a:rPr>
              <a:t>{0:N2}” “{0: MM/</a:t>
            </a:r>
            <a:r>
              <a:rPr lang="en-US" dirty="0" err="1">
                <a:solidFill>
                  <a:schemeClr val="bg1"/>
                </a:solidFill>
              </a:rPr>
              <a:t>dd</a:t>
            </a:r>
            <a:r>
              <a:rPr lang="en-US" dirty="0">
                <a:solidFill>
                  <a:schemeClr val="bg1"/>
                </a:solidFill>
              </a:rPr>
              <a:t>/</a:t>
            </a:r>
            <a:r>
              <a:rPr lang="en-US" dirty="0" err="1">
                <a:solidFill>
                  <a:schemeClr val="bg1"/>
                </a:solidFill>
              </a:rPr>
              <a:t>yyyy</a:t>
            </a:r>
            <a:r>
              <a:rPr lang="en-US" dirty="0">
                <a:solidFill>
                  <a:schemeClr val="bg1"/>
                </a:solidFill>
              </a:rPr>
              <a:t>}”)</a:t>
            </a:r>
          </a:p>
          <a:p>
            <a:endParaRPr lang="en-US" dirty="0">
              <a:solidFill>
                <a:schemeClr val="bg1"/>
              </a:solidFill>
            </a:endParaRPr>
          </a:p>
          <a:p>
            <a:pPr lvl="1"/>
            <a:endParaRPr lang="en-US" dirty="0" smtClean="0">
              <a:solidFill>
                <a:schemeClr val="bg1"/>
              </a:solidFill>
            </a:endParaRPr>
          </a:p>
          <a:p>
            <a:pPr lvl="1"/>
            <a:endParaRPr lang="en-US" dirty="0" smtClean="0">
              <a:solidFill>
                <a:schemeClr val="bg1"/>
              </a:solidFill>
            </a:endParaRPr>
          </a:p>
        </p:txBody>
      </p:sp>
    </p:spTree>
    <p:extLst>
      <p:ext uri="{BB962C8B-B14F-4D97-AF65-F5344CB8AC3E}">
        <p14:creationId xmlns:p14="http://schemas.microsoft.com/office/powerpoint/2010/main" val="876857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General tips and tricks, part 2</a:t>
            </a:r>
            <a:endParaRPr lang="en-US" dirty="0">
              <a:solidFill>
                <a:schemeClr val="bg1"/>
              </a:solidFill>
            </a:endParaRPr>
          </a:p>
        </p:txBody>
      </p:sp>
      <p:sp>
        <p:nvSpPr>
          <p:cNvPr id="3" name="Content Placeholder 2"/>
          <p:cNvSpPr>
            <a:spLocks noGrp="1"/>
          </p:cNvSpPr>
          <p:nvPr>
            <p:ph idx="1"/>
          </p:nvPr>
        </p:nvSpPr>
        <p:spPr>
          <a:xfrm>
            <a:off x="1295401" y="2556932"/>
            <a:ext cx="9601196" cy="3856568"/>
          </a:xfrm>
        </p:spPr>
        <p:txBody>
          <a:bodyPr>
            <a:normAutofit fontScale="70000" lnSpcReduction="20000"/>
          </a:bodyPr>
          <a:lstStyle/>
          <a:p>
            <a:r>
              <a:rPr lang="en-US" dirty="0">
                <a:solidFill>
                  <a:schemeClr val="bg1"/>
                </a:solidFill>
              </a:rPr>
              <a:t>Get some virtual machine software: VMWare or Oracle </a:t>
            </a:r>
            <a:r>
              <a:rPr lang="en-US" dirty="0" err="1">
                <a:solidFill>
                  <a:schemeClr val="bg1"/>
                </a:solidFill>
              </a:rPr>
              <a:t>VirtualBox</a:t>
            </a:r>
            <a:endParaRPr lang="en-US" dirty="0">
              <a:solidFill>
                <a:schemeClr val="bg1"/>
              </a:solidFill>
            </a:endParaRPr>
          </a:p>
          <a:p>
            <a:r>
              <a:rPr lang="en-US" dirty="0" smtClean="0">
                <a:solidFill>
                  <a:schemeClr val="bg1"/>
                </a:solidFill>
              </a:rPr>
              <a:t>Got </a:t>
            </a:r>
            <a:r>
              <a:rPr lang="en-US" dirty="0">
                <a:solidFill>
                  <a:schemeClr val="bg1"/>
                </a:solidFill>
              </a:rPr>
              <a:t>spare hardware?  Use it for fuzzing practice/testing</a:t>
            </a:r>
          </a:p>
          <a:p>
            <a:pPr lvl="1"/>
            <a:r>
              <a:rPr lang="en-US" dirty="0" smtClean="0">
                <a:solidFill>
                  <a:schemeClr val="bg1"/>
                </a:solidFill>
              </a:rPr>
              <a:t>This </a:t>
            </a:r>
            <a:r>
              <a:rPr lang="en-US" dirty="0">
                <a:solidFill>
                  <a:schemeClr val="bg1"/>
                </a:solidFill>
              </a:rPr>
              <a:t>includes wireless access points too!</a:t>
            </a:r>
          </a:p>
          <a:p>
            <a:r>
              <a:rPr lang="en-US" dirty="0" smtClean="0">
                <a:solidFill>
                  <a:schemeClr val="bg1"/>
                </a:solidFill>
              </a:rPr>
              <a:t>Fuzzing </a:t>
            </a:r>
            <a:r>
              <a:rPr lang="en-US" dirty="0">
                <a:solidFill>
                  <a:schemeClr val="bg1"/>
                </a:solidFill>
              </a:rPr>
              <a:t>is disruptive by nature; be prepared to reboot your target.</a:t>
            </a:r>
          </a:p>
          <a:p>
            <a:pPr lvl="1"/>
            <a:r>
              <a:rPr lang="en-US" dirty="0" smtClean="0">
                <a:solidFill>
                  <a:schemeClr val="bg1"/>
                </a:solidFill>
              </a:rPr>
              <a:t>Make </a:t>
            </a:r>
            <a:r>
              <a:rPr lang="en-US" dirty="0">
                <a:solidFill>
                  <a:schemeClr val="bg1"/>
                </a:solidFill>
              </a:rPr>
              <a:t>sure appropriate staff is notified about a fuzz: network admins, programmers, </a:t>
            </a:r>
            <a:r>
              <a:rPr lang="en-US" dirty="0" err="1">
                <a:solidFill>
                  <a:schemeClr val="bg1"/>
                </a:solidFill>
              </a:rPr>
              <a:t>etc</a:t>
            </a:r>
            <a:endParaRPr lang="en-US" dirty="0">
              <a:solidFill>
                <a:schemeClr val="bg1"/>
              </a:solidFill>
            </a:endParaRPr>
          </a:p>
          <a:p>
            <a:r>
              <a:rPr lang="en-US" dirty="0" smtClean="0">
                <a:solidFill>
                  <a:schemeClr val="bg1"/>
                </a:solidFill>
              </a:rPr>
              <a:t>dev.modern.ie </a:t>
            </a:r>
            <a:r>
              <a:rPr lang="en-US" dirty="0">
                <a:solidFill>
                  <a:schemeClr val="bg1"/>
                </a:solidFill>
              </a:rPr>
              <a:t>has free time-limited virtual machines useful for fuzzing targets</a:t>
            </a:r>
          </a:p>
          <a:p>
            <a:r>
              <a:rPr lang="en-US" dirty="0" smtClean="0">
                <a:solidFill>
                  <a:schemeClr val="bg1"/>
                </a:solidFill>
              </a:rPr>
              <a:t>www.vulnhub.com </a:t>
            </a:r>
            <a:r>
              <a:rPr lang="en-US" dirty="0">
                <a:solidFill>
                  <a:schemeClr val="bg1"/>
                </a:solidFill>
              </a:rPr>
              <a:t>has a collection of challenges via downloadable virtual machines</a:t>
            </a:r>
          </a:p>
          <a:p>
            <a:r>
              <a:rPr lang="en-US" dirty="0" smtClean="0">
                <a:solidFill>
                  <a:schemeClr val="bg1"/>
                </a:solidFill>
              </a:rPr>
              <a:t>Search </a:t>
            </a:r>
            <a:r>
              <a:rPr lang="en-US" dirty="0">
                <a:solidFill>
                  <a:schemeClr val="bg1"/>
                </a:solidFill>
              </a:rPr>
              <a:t>www.exploit-db.com for the term fuzzing</a:t>
            </a:r>
          </a:p>
          <a:p>
            <a:pPr lvl="1"/>
            <a:r>
              <a:rPr lang="en-US" dirty="0" smtClean="0">
                <a:solidFill>
                  <a:schemeClr val="bg1"/>
                </a:solidFill>
              </a:rPr>
              <a:t>2 </a:t>
            </a:r>
            <a:r>
              <a:rPr lang="en-US" dirty="0">
                <a:solidFill>
                  <a:schemeClr val="bg1"/>
                </a:solidFill>
              </a:rPr>
              <a:t>good </a:t>
            </a:r>
            <a:r>
              <a:rPr lang="en-US" dirty="0" smtClean="0">
                <a:solidFill>
                  <a:schemeClr val="bg1"/>
                </a:solidFill>
              </a:rPr>
              <a:t>write ups </a:t>
            </a:r>
            <a:r>
              <a:rPr lang="en-US" dirty="0">
                <a:solidFill>
                  <a:schemeClr val="bg1"/>
                </a:solidFill>
              </a:rPr>
              <a:t>are at www.exploit-db.com/papers/12965 and www.exploit-db.com/docs/239.pdf</a:t>
            </a:r>
          </a:p>
          <a:p>
            <a:r>
              <a:rPr lang="en-US" dirty="0" smtClean="0">
                <a:solidFill>
                  <a:schemeClr val="bg1"/>
                </a:solidFill>
              </a:rPr>
              <a:t>Start </a:t>
            </a:r>
            <a:r>
              <a:rPr lang="en-US" dirty="0">
                <a:solidFill>
                  <a:schemeClr val="bg1"/>
                </a:solidFill>
              </a:rPr>
              <a:t>with a short fuzzing run at first, to verify all is well </a:t>
            </a:r>
          </a:p>
          <a:p>
            <a:pPr lvl="1"/>
            <a:r>
              <a:rPr lang="en-US" dirty="0" smtClean="0">
                <a:solidFill>
                  <a:schemeClr val="bg1"/>
                </a:solidFill>
              </a:rPr>
              <a:t>Even </a:t>
            </a:r>
            <a:r>
              <a:rPr lang="en-US" dirty="0">
                <a:solidFill>
                  <a:schemeClr val="bg1"/>
                </a:solidFill>
              </a:rPr>
              <a:t>with automated fuzzing, it's good to check now and </a:t>
            </a:r>
            <a:r>
              <a:rPr lang="en-US" dirty="0" smtClean="0">
                <a:solidFill>
                  <a:schemeClr val="bg1"/>
                </a:solidFill>
              </a:rPr>
              <a:t>then</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108484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Windows tips and tricks</a:t>
            </a:r>
            <a:endParaRPr lang="en-US" dirty="0">
              <a:solidFill>
                <a:schemeClr val="bg1"/>
              </a:solidFill>
            </a:endParaRPr>
          </a:p>
        </p:txBody>
      </p:sp>
      <p:sp>
        <p:nvSpPr>
          <p:cNvPr id="3" name="Content Placeholder 2"/>
          <p:cNvSpPr>
            <a:spLocks noGrp="1"/>
          </p:cNvSpPr>
          <p:nvPr>
            <p:ph idx="1"/>
          </p:nvPr>
        </p:nvSpPr>
        <p:spPr>
          <a:xfrm>
            <a:off x="1295401" y="2556932"/>
            <a:ext cx="9601196" cy="3818468"/>
          </a:xfrm>
        </p:spPr>
        <p:txBody>
          <a:bodyPr>
            <a:normAutofit/>
          </a:bodyPr>
          <a:lstStyle/>
          <a:p>
            <a:r>
              <a:rPr lang="en-US" dirty="0" smtClean="0">
                <a:solidFill>
                  <a:schemeClr val="bg1"/>
                </a:solidFill>
              </a:rPr>
              <a:t>Simulate production as closely as possible</a:t>
            </a:r>
          </a:p>
          <a:p>
            <a:r>
              <a:rPr lang="en-US" dirty="0" smtClean="0">
                <a:solidFill>
                  <a:schemeClr val="bg1"/>
                </a:solidFill>
              </a:rPr>
              <a:t>Watch for anti-virus/anti-malware</a:t>
            </a:r>
            <a:r>
              <a:rPr lang="en-US" dirty="0">
                <a:solidFill>
                  <a:schemeClr val="bg1"/>
                </a:solidFill>
              </a:rPr>
              <a:t>, including Microsoft EMET</a:t>
            </a:r>
          </a:p>
          <a:p>
            <a:pPr lvl="1"/>
            <a:r>
              <a:rPr lang="en-US" dirty="0" smtClean="0">
                <a:solidFill>
                  <a:schemeClr val="bg1"/>
                </a:solidFill>
              </a:rPr>
              <a:t>Close </a:t>
            </a:r>
            <a:r>
              <a:rPr lang="en-US" dirty="0">
                <a:solidFill>
                  <a:schemeClr val="bg1"/>
                </a:solidFill>
              </a:rPr>
              <a:t>open </a:t>
            </a:r>
            <a:r>
              <a:rPr lang="en-US" dirty="0" smtClean="0">
                <a:solidFill>
                  <a:schemeClr val="bg1"/>
                </a:solidFill>
              </a:rPr>
              <a:t>programs</a:t>
            </a:r>
          </a:p>
          <a:p>
            <a:r>
              <a:rPr lang="en-US" dirty="0" smtClean="0">
                <a:solidFill>
                  <a:schemeClr val="bg1"/>
                </a:solidFill>
              </a:rPr>
              <a:t>You’ll tend to run your target out of memory, particularly when using Peach </a:t>
            </a:r>
            <a:r>
              <a:rPr lang="en-US" dirty="0" err="1" smtClean="0">
                <a:solidFill>
                  <a:schemeClr val="bg1"/>
                </a:solidFill>
              </a:rPr>
              <a:t>Fuzzer</a:t>
            </a:r>
            <a:endParaRPr lang="en-US" dirty="0" smtClean="0">
              <a:solidFill>
                <a:schemeClr val="bg1"/>
              </a:solidFill>
            </a:endParaRPr>
          </a:p>
          <a:p>
            <a:r>
              <a:rPr lang="en-US" dirty="0" smtClean="0">
                <a:solidFill>
                  <a:schemeClr val="bg1"/>
                </a:solidFill>
              </a:rPr>
              <a:t>Ctrl-Alt-Del is your friend </a:t>
            </a:r>
            <a:r>
              <a:rPr lang="en-US" dirty="0" smtClean="0">
                <a:solidFill>
                  <a:schemeClr val="bg1"/>
                </a:solidFill>
                <a:sym typeface="Wingdings" panose="05000000000000000000" pitchFamily="2" charset="2"/>
              </a:rPr>
              <a:t></a:t>
            </a:r>
          </a:p>
        </p:txBody>
      </p:sp>
    </p:spTree>
    <p:extLst>
      <p:ext uri="{BB962C8B-B14F-4D97-AF65-F5344CB8AC3E}">
        <p14:creationId xmlns:p14="http://schemas.microsoft.com/office/powerpoint/2010/main" val="29632710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Kali Linux tips and tricks</a:t>
            </a:r>
            <a:endParaRPr lang="en-US" dirty="0">
              <a:solidFill>
                <a:schemeClr val="bg1"/>
              </a:solidFill>
            </a:endParaRPr>
          </a:p>
        </p:txBody>
      </p:sp>
      <p:sp>
        <p:nvSpPr>
          <p:cNvPr id="3" name="Content Placeholder 2"/>
          <p:cNvSpPr>
            <a:spLocks noGrp="1"/>
          </p:cNvSpPr>
          <p:nvPr>
            <p:ph idx="1"/>
          </p:nvPr>
        </p:nvSpPr>
        <p:spPr>
          <a:xfrm>
            <a:off x="1295401" y="2556932"/>
            <a:ext cx="9601196" cy="3932768"/>
          </a:xfrm>
        </p:spPr>
        <p:txBody>
          <a:bodyPr>
            <a:normAutofit fontScale="92500" lnSpcReduction="10000"/>
          </a:bodyPr>
          <a:lstStyle/>
          <a:p>
            <a:r>
              <a:rPr lang="en-US" dirty="0" smtClean="0">
                <a:solidFill>
                  <a:schemeClr val="bg1"/>
                </a:solidFill>
              </a:rPr>
              <a:t>I generally start with BED/DOONA, then progress to other </a:t>
            </a:r>
            <a:r>
              <a:rPr lang="en-US" dirty="0" err="1" smtClean="0">
                <a:solidFill>
                  <a:schemeClr val="bg1"/>
                </a:solidFill>
              </a:rPr>
              <a:t>fuzzers</a:t>
            </a:r>
            <a:r>
              <a:rPr lang="en-US" dirty="0" smtClean="0">
                <a:solidFill>
                  <a:schemeClr val="bg1"/>
                </a:solidFill>
              </a:rPr>
              <a:t> as needed…depends on what I’m fuzzing</a:t>
            </a:r>
          </a:p>
          <a:p>
            <a:r>
              <a:rPr lang="en-US" dirty="0" smtClean="0">
                <a:solidFill>
                  <a:schemeClr val="bg1"/>
                </a:solidFill>
              </a:rPr>
              <a:t>Currently, BED/DOONA having problems…won’t run on Perl 5.22.2-5?</a:t>
            </a:r>
          </a:p>
          <a:p>
            <a:pPr lvl="1"/>
            <a:r>
              <a:rPr lang="en-US" dirty="0" smtClean="0">
                <a:solidFill>
                  <a:schemeClr val="bg1"/>
                </a:solidFill>
              </a:rPr>
              <a:t>Fix provided by DOONA developer…thanks, </a:t>
            </a:r>
            <a:r>
              <a:rPr lang="en-US" dirty="0" err="1" smtClean="0">
                <a:solidFill>
                  <a:schemeClr val="bg1"/>
                </a:solidFill>
              </a:rPr>
              <a:t>Wireghoul</a:t>
            </a:r>
            <a:r>
              <a:rPr lang="en-US" dirty="0" smtClean="0">
                <a:solidFill>
                  <a:schemeClr val="bg1"/>
                </a:solidFill>
              </a:rPr>
              <a:t>!</a:t>
            </a:r>
          </a:p>
          <a:p>
            <a:pPr lvl="1"/>
            <a:r>
              <a:rPr lang="en-US" dirty="0" smtClean="0">
                <a:solidFill>
                  <a:schemeClr val="bg1"/>
                </a:solidFill>
              </a:rPr>
              <a:t>Works for BED, too</a:t>
            </a:r>
            <a:endParaRPr lang="en-US" dirty="0" smtClean="0">
              <a:solidFill>
                <a:schemeClr val="bg1"/>
              </a:solidFill>
            </a:endParaRPr>
          </a:p>
          <a:p>
            <a:pPr lvl="1"/>
            <a:r>
              <a:rPr lang="en-US" dirty="0" smtClean="0">
                <a:solidFill>
                  <a:schemeClr val="bg1"/>
                </a:solidFill>
              </a:rPr>
              <a:t>See https://bugs.kali.org/view.php?id=3608</a:t>
            </a:r>
            <a:endParaRPr lang="en-US" dirty="0" smtClean="0">
              <a:solidFill>
                <a:schemeClr val="bg1"/>
              </a:solidFill>
            </a:endParaRPr>
          </a:p>
          <a:p>
            <a:r>
              <a:rPr lang="en-US" dirty="0" smtClean="0">
                <a:solidFill>
                  <a:schemeClr val="bg1"/>
                </a:solidFill>
              </a:rPr>
              <a:t>Check the </a:t>
            </a:r>
            <a:r>
              <a:rPr lang="en-US" dirty="0" err="1" smtClean="0">
                <a:solidFill>
                  <a:schemeClr val="bg1"/>
                </a:solidFill>
              </a:rPr>
              <a:t>fuzzer</a:t>
            </a:r>
            <a:r>
              <a:rPr lang="en-US" dirty="0" smtClean="0">
                <a:solidFill>
                  <a:schemeClr val="bg1"/>
                </a:solidFill>
              </a:rPr>
              <a:t> source to ensure it is sending the fuzz strings you expect/want!  You may need to customize the fuzz strings, based on your target</a:t>
            </a:r>
          </a:p>
          <a:p>
            <a:r>
              <a:rPr lang="en-US" dirty="0" smtClean="0">
                <a:solidFill>
                  <a:schemeClr val="bg1"/>
                </a:solidFill>
              </a:rPr>
              <a:t>Start a packet capture before beginning a fuzzing run, so you can see what caused </a:t>
            </a:r>
            <a:r>
              <a:rPr lang="en-US" dirty="0">
                <a:solidFill>
                  <a:schemeClr val="bg1"/>
                </a:solidFill>
              </a:rPr>
              <a:t>a</a:t>
            </a:r>
            <a:r>
              <a:rPr lang="en-US" dirty="0" smtClean="0">
                <a:solidFill>
                  <a:schemeClr val="bg1"/>
                </a:solidFill>
              </a:rPr>
              <a:t> crash.  Some tools don’t give good feedback.</a:t>
            </a:r>
          </a:p>
        </p:txBody>
      </p:sp>
    </p:spTree>
    <p:extLst>
      <p:ext uri="{BB962C8B-B14F-4D97-AF65-F5344CB8AC3E}">
        <p14:creationId xmlns:p14="http://schemas.microsoft.com/office/powerpoint/2010/main" val="41775611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Questions/Comments?</a:t>
            </a:r>
            <a:endParaRPr lang="en-US" dirty="0"/>
          </a:p>
        </p:txBody>
      </p:sp>
      <p:sp>
        <p:nvSpPr>
          <p:cNvPr id="3" name="Content Placeholder 2"/>
          <p:cNvSpPr>
            <a:spLocks noGrp="1"/>
          </p:cNvSpPr>
          <p:nvPr>
            <p:ph idx="1"/>
          </p:nvPr>
        </p:nvSpPr>
        <p:spPr/>
        <p:txBody>
          <a:bodyPr/>
          <a:lstStyle/>
          <a:p>
            <a:r>
              <a:rPr lang="en-US" dirty="0" smtClean="0">
                <a:solidFill>
                  <a:schemeClr val="bg1"/>
                </a:solidFill>
              </a:rPr>
              <a:t>Samples available at </a:t>
            </a:r>
            <a:r>
              <a:rPr lang="en-US" dirty="0">
                <a:solidFill>
                  <a:schemeClr val="bg1"/>
                </a:solidFill>
              </a:rPr>
              <a:t>https://</a:t>
            </a:r>
            <a:r>
              <a:rPr lang="en-US" dirty="0" smtClean="0">
                <a:solidFill>
                  <a:schemeClr val="bg1"/>
                </a:solidFill>
              </a:rPr>
              <a:t>github.com/griddd/DerbyCon2016 </a:t>
            </a:r>
          </a:p>
          <a:p>
            <a:r>
              <a:rPr lang="en-US" dirty="0" smtClean="0">
                <a:solidFill>
                  <a:schemeClr val="bg1"/>
                </a:solidFill>
              </a:rPr>
              <a:t>Make fuzzing part of your development or QA process…it really does help</a:t>
            </a:r>
          </a:p>
          <a:p>
            <a:pPr lvl="1"/>
            <a:r>
              <a:rPr lang="en-US" dirty="0" smtClean="0">
                <a:solidFill>
                  <a:schemeClr val="bg1"/>
                </a:solidFill>
              </a:rPr>
              <a:t>Might drive your programmers nuts, though </a:t>
            </a:r>
            <a:r>
              <a:rPr lang="en-US" dirty="0" smtClean="0">
                <a:solidFill>
                  <a:schemeClr val="bg1"/>
                </a:solidFill>
                <a:sym typeface="Wingdings" panose="05000000000000000000" pitchFamily="2" charset="2"/>
              </a:rPr>
              <a:t></a:t>
            </a:r>
            <a:endParaRPr lang="en-US" dirty="0" smtClean="0">
              <a:solidFill>
                <a:schemeClr val="bg1"/>
              </a:solidFill>
            </a:endParaRPr>
          </a:p>
          <a:p>
            <a:r>
              <a:rPr lang="en-US" dirty="0" smtClean="0">
                <a:solidFill>
                  <a:schemeClr val="bg1"/>
                </a:solidFill>
              </a:rPr>
              <a:t>I’ll be around the con…stop and </a:t>
            </a:r>
            <a:r>
              <a:rPr lang="en-US" smtClean="0">
                <a:solidFill>
                  <a:schemeClr val="bg1"/>
                </a:solidFill>
              </a:rPr>
              <a:t>introduce yourself!</a:t>
            </a:r>
            <a:endParaRPr lang="en-US" dirty="0" smtClean="0">
              <a:solidFill>
                <a:schemeClr val="bg1"/>
              </a:solidFill>
            </a:endParaRPr>
          </a:p>
          <a:p>
            <a:r>
              <a:rPr lang="en-US" dirty="0" smtClean="0">
                <a:solidFill>
                  <a:schemeClr val="bg1"/>
                </a:solidFill>
              </a:rPr>
              <a:t>diverdown10 at gmail.com</a:t>
            </a:r>
          </a:p>
        </p:txBody>
      </p:sp>
    </p:spTree>
    <p:extLst>
      <p:ext uri="{BB962C8B-B14F-4D97-AF65-F5344CB8AC3E}">
        <p14:creationId xmlns:p14="http://schemas.microsoft.com/office/powerpoint/2010/main" val="100332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55699" y="1041400"/>
            <a:ext cx="6241816" cy="740832"/>
          </a:xfrm>
        </p:spPr>
        <p:txBody>
          <a:bodyPr>
            <a:normAutofit/>
          </a:bodyPr>
          <a:lstStyle/>
          <a:p>
            <a:r>
              <a:rPr lang="en-US" dirty="0" smtClean="0">
                <a:solidFill>
                  <a:schemeClr val="bg1"/>
                </a:solidFill>
              </a:rPr>
              <a:t>Fuzzing methods</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7919" r="17919"/>
          <a:stretch>
            <a:fillRect/>
          </a:stretch>
        </p:blipFill>
        <p:spPr/>
      </p:pic>
      <p:sp>
        <p:nvSpPr>
          <p:cNvPr id="4" name="Text Placeholder 3"/>
          <p:cNvSpPr>
            <a:spLocks noGrp="1"/>
          </p:cNvSpPr>
          <p:nvPr>
            <p:ph type="body" sz="half" idx="2"/>
          </p:nvPr>
        </p:nvSpPr>
        <p:spPr>
          <a:xfrm>
            <a:off x="1155699" y="2010832"/>
            <a:ext cx="6241816" cy="1828800"/>
          </a:xfrm>
        </p:spPr>
        <p:txBody>
          <a:bodyPr>
            <a:normAutofit/>
          </a:bodyPr>
          <a:lstStyle/>
          <a:p>
            <a:pPr algn="l"/>
            <a:r>
              <a:rPr lang="en-US" dirty="0" smtClean="0">
                <a:solidFill>
                  <a:schemeClr val="bg1"/>
                </a:solidFill>
              </a:rPr>
              <a:t>Manual: inputting stuff yourself</a:t>
            </a:r>
          </a:p>
          <a:p>
            <a:pPr algn="l"/>
            <a:r>
              <a:rPr lang="en-US" dirty="0" smtClean="0">
                <a:solidFill>
                  <a:schemeClr val="bg1"/>
                </a:solidFill>
              </a:rPr>
              <a:t>Automated: using fuzzing software or writing your own </a:t>
            </a:r>
            <a:r>
              <a:rPr lang="en-US" dirty="0" err="1" smtClean="0">
                <a:solidFill>
                  <a:schemeClr val="bg1"/>
                </a:solidFill>
              </a:rPr>
              <a:t>fuzzer</a:t>
            </a:r>
            <a:endParaRPr lang="en-US" dirty="0" smtClean="0">
              <a:solidFill>
                <a:schemeClr val="bg1"/>
              </a:solidFill>
            </a:endParaRPr>
          </a:p>
          <a:p>
            <a:pPr algn="l"/>
            <a:r>
              <a:rPr lang="en-US" dirty="0" smtClean="0">
                <a:solidFill>
                  <a:schemeClr val="bg1"/>
                </a:solidFill>
              </a:rPr>
              <a:t>Wireless: MDK3 in Kali Linux is fun (I’ve only dabbled in this)</a:t>
            </a:r>
            <a:endParaRPr lang="en-US" dirty="0" smtClean="0"/>
          </a:p>
        </p:txBody>
      </p:sp>
    </p:spTree>
    <p:extLst>
      <p:ext uri="{BB962C8B-B14F-4D97-AF65-F5344CB8AC3E}">
        <p14:creationId xmlns:p14="http://schemas.microsoft.com/office/powerpoint/2010/main" val="1902753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Fuzzing types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Local (Fuzzing software installed on your machine)</a:t>
            </a:r>
          </a:p>
          <a:p>
            <a:pPr lvl="1"/>
            <a:r>
              <a:rPr lang="en-US" dirty="0" smtClean="0">
                <a:solidFill>
                  <a:schemeClr val="bg1"/>
                </a:solidFill>
              </a:rPr>
              <a:t>Pretty much have to do this for exploit development</a:t>
            </a:r>
          </a:p>
          <a:p>
            <a:pPr lvl="1"/>
            <a:r>
              <a:rPr lang="en-US" dirty="0" smtClean="0">
                <a:solidFill>
                  <a:schemeClr val="bg1"/>
                </a:solidFill>
              </a:rPr>
              <a:t>Gives you full control over the environment</a:t>
            </a:r>
          </a:p>
          <a:p>
            <a:r>
              <a:rPr lang="en-US" dirty="0" smtClean="0">
                <a:solidFill>
                  <a:schemeClr val="bg1"/>
                </a:solidFill>
              </a:rPr>
              <a:t>Remote (fuzzing something installed elsewhere; e.g. web application)</a:t>
            </a:r>
          </a:p>
          <a:p>
            <a:pPr lvl="1"/>
            <a:r>
              <a:rPr lang="en-US" dirty="0" smtClean="0">
                <a:solidFill>
                  <a:schemeClr val="bg1"/>
                </a:solidFill>
              </a:rPr>
              <a:t>Bit more restricted in terms of control; moot point if you can get to the server</a:t>
            </a:r>
          </a:p>
          <a:p>
            <a:pPr lvl="1"/>
            <a:r>
              <a:rPr lang="en-US" dirty="0" smtClean="0">
                <a:solidFill>
                  <a:schemeClr val="bg1"/>
                </a:solidFill>
              </a:rPr>
              <a:t>Routers, switches, firewalls, </a:t>
            </a:r>
            <a:r>
              <a:rPr lang="en-US" dirty="0" err="1" smtClean="0">
                <a:solidFill>
                  <a:schemeClr val="bg1"/>
                </a:solidFill>
              </a:rPr>
              <a:t>etc</a:t>
            </a:r>
            <a:r>
              <a:rPr lang="en-US" dirty="0" smtClean="0">
                <a:solidFill>
                  <a:schemeClr val="bg1"/>
                </a:solidFill>
              </a:rPr>
              <a:t> sitting between you and the target can be problematic</a:t>
            </a:r>
          </a:p>
          <a:p>
            <a:pPr lvl="2"/>
            <a:r>
              <a:rPr lang="en-US" dirty="0" smtClean="0">
                <a:solidFill>
                  <a:schemeClr val="bg1"/>
                </a:solidFill>
              </a:rPr>
              <a:t>Can alter or drop your traffic…depending on device configuration</a:t>
            </a:r>
          </a:p>
        </p:txBody>
      </p:sp>
    </p:spTree>
    <p:extLst>
      <p:ext uri="{BB962C8B-B14F-4D97-AF65-F5344CB8AC3E}">
        <p14:creationId xmlns:p14="http://schemas.microsoft.com/office/powerpoint/2010/main" val="3646789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Fuzzing software</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Basically, anything allowing interaction with the target can be considered a </a:t>
            </a:r>
            <a:r>
              <a:rPr lang="en-US" dirty="0" err="1" smtClean="0">
                <a:solidFill>
                  <a:schemeClr val="bg1"/>
                </a:solidFill>
              </a:rPr>
              <a:t>fuzzer</a:t>
            </a:r>
            <a:endParaRPr lang="en-US" dirty="0" smtClean="0">
              <a:solidFill>
                <a:schemeClr val="bg1"/>
              </a:solidFill>
            </a:endParaRPr>
          </a:p>
          <a:p>
            <a:r>
              <a:rPr lang="en-US" dirty="0" smtClean="0">
                <a:solidFill>
                  <a:schemeClr val="bg1"/>
                </a:solidFill>
              </a:rPr>
              <a:t>Windows</a:t>
            </a:r>
          </a:p>
          <a:p>
            <a:pPr lvl="1"/>
            <a:r>
              <a:rPr lang="en-US" dirty="0" smtClean="0">
                <a:solidFill>
                  <a:schemeClr val="bg1"/>
                </a:solidFill>
              </a:rPr>
              <a:t>Peach </a:t>
            </a:r>
            <a:r>
              <a:rPr lang="en-US" dirty="0" err="1" smtClean="0">
                <a:solidFill>
                  <a:schemeClr val="bg1"/>
                </a:solidFill>
              </a:rPr>
              <a:t>Fuzzer</a:t>
            </a:r>
            <a:endParaRPr lang="en-US" dirty="0" smtClean="0">
              <a:solidFill>
                <a:schemeClr val="bg1"/>
              </a:solidFill>
            </a:endParaRPr>
          </a:p>
          <a:p>
            <a:pPr lvl="1"/>
            <a:r>
              <a:rPr lang="en-US" dirty="0" err="1" smtClean="0">
                <a:solidFill>
                  <a:schemeClr val="bg1"/>
                </a:solidFill>
              </a:rPr>
              <a:t>BurpSuite</a:t>
            </a:r>
            <a:endParaRPr lang="en-US" dirty="0" smtClean="0">
              <a:solidFill>
                <a:schemeClr val="bg1"/>
              </a:solidFill>
            </a:endParaRPr>
          </a:p>
          <a:p>
            <a:r>
              <a:rPr lang="en-US" dirty="0" smtClean="0">
                <a:solidFill>
                  <a:schemeClr val="bg1"/>
                </a:solidFill>
              </a:rPr>
              <a:t>Kali Linux (I use this primarily)</a:t>
            </a:r>
          </a:p>
          <a:p>
            <a:pPr lvl="1"/>
            <a:r>
              <a:rPr lang="en-US" dirty="0" err="1" smtClean="0">
                <a:solidFill>
                  <a:schemeClr val="bg1"/>
                </a:solidFill>
              </a:rPr>
              <a:t>BurpSuite</a:t>
            </a:r>
            <a:r>
              <a:rPr lang="en-US" dirty="0" smtClean="0">
                <a:solidFill>
                  <a:schemeClr val="bg1"/>
                </a:solidFill>
              </a:rPr>
              <a:t>, BED, DOONA, </a:t>
            </a:r>
            <a:r>
              <a:rPr lang="en-US" dirty="0" err="1" smtClean="0">
                <a:solidFill>
                  <a:schemeClr val="bg1"/>
                </a:solidFill>
              </a:rPr>
              <a:t>DotDotPwn</a:t>
            </a:r>
            <a:r>
              <a:rPr lang="en-US" dirty="0" smtClean="0">
                <a:solidFill>
                  <a:schemeClr val="bg1"/>
                </a:solidFill>
              </a:rPr>
              <a:t>, </a:t>
            </a:r>
            <a:r>
              <a:rPr lang="en-US" dirty="0" err="1" smtClean="0">
                <a:solidFill>
                  <a:schemeClr val="bg1"/>
                </a:solidFill>
              </a:rPr>
              <a:t>Metasploit</a:t>
            </a:r>
            <a:r>
              <a:rPr lang="en-US" dirty="0" smtClean="0">
                <a:solidFill>
                  <a:schemeClr val="bg1"/>
                </a:solidFill>
              </a:rPr>
              <a:t> </a:t>
            </a:r>
            <a:r>
              <a:rPr lang="en-US" dirty="0" err="1" smtClean="0">
                <a:solidFill>
                  <a:schemeClr val="bg1"/>
                </a:solidFill>
              </a:rPr>
              <a:t>fuzzer</a:t>
            </a:r>
            <a:r>
              <a:rPr lang="en-US" dirty="0" smtClean="0">
                <a:solidFill>
                  <a:schemeClr val="bg1"/>
                </a:solidFill>
              </a:rPr>
              <a:t> modules, </a:t>
            </a:r>
            <a:r>
              <a:rPr lang="en-US" dirty="0" err="1" smtClean="0">
                <a:solidFill>
                  <a:schemeClr val="bg1"/>
                </a:solidFill>
              </a:rPr>
              <a:t>nmap</a:t>
            </a:r>
            <a:r>
              <a:rPr lang="en-US" dirty="0" smtClean="0">
                <a:solidFill>
                  <a:schemeClr val="bg1"/>
                </a:solidFill>
              </a:rPr>
              <a:t> </a:t>
            </a:r>
            <a:r>
              <a:rPr lang="en-US" dirty="0" err="1" smtClean="0">
                <a:solidFill>
                  <a:schemeClr val="bg1"/>
                </a:solidFill>
              </a:rPr>
              <a:t>fuzzer</a:t>
            </a:r>
            <a:r>
              <a:rPr lang="en-US" dirty="0" smtClean="0">
                <a:solidFill>
                  <a:schemeClr val="bg1"/>
                </a:solidFill>
              </a:rPr>
              <a:t> scripts, Peach </a:t>
            </a:r>
            <a:r>
              <a:rPr lang="en-US" dirty="0" err="1" smtClean="0">
                <a:solidFill>
                  <a:schemeClr val="bg1"/>
                </a:solidFill>
              </a:rPr>
              <a:t>Fuzzer</a:t>
            </a:r>
            <a:r>
              <a:rPr lang="en-US" dirty="0" smtClean="0">
                <a:solidFill>
                  <a:schemeClr val="bg1"/>
                </a:solidFill>
              </a:rPr>
              <a:t>, Spike, OWASP-ZAP</a:t>
            </a:r>
          </a:p>
        </p:txBody>
      </p:sp>
    </p:spTree>
    <p:extLst>
      <p:ext uri="{BB962C8B-B14F-4D97-AF65-F5344CB8AC3E}">
        <p14:creationId xmlns:p14="http://schemas.microsoft.com/office/powerpoint/2010/main" val="880524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041400"/>
            <a:ext cx="6241816" cy="639232"/>
          </a:xfrm>
        </p:spPr>
        <p:txBody>
          <a:bodyPr/>
          <a:lstStyle/>
          <a:p>
            <a:r>
              <a:rPr lang="en-US" dirty="0" smtClean="0">
                <a:solidFill>
                  <a:schemeClr val="bg1"/>
                </a:solidFill>
              </a:rPr>
              <a:t>Peach </a:t>
            </a:r>
            <a:r>
              <a:rPr lang="en-US" dirty="0" err="1" smtClean="0">
                <a:solidFill>
                  <a:schemeClr val="bg1"/>
                </a:solidFill>
              </a:rPr>
              <a:t>Fuzzer</a:t>
            </a:r>
            <a:r>
              <a:rPr lang="en-US" dirty="0" smtClean="0">
                <a:solidFill>
                  <a:schemeClr val="bg1"/>
                </a:solidFill>
              </a:rPr>
              <a:t> on Windows</a:t>
            </a:r>
            <a:endParaRPr lang="en-US" dirty="0">
              <a:solidFill>
                <a:schemeClr val="bg1"/>
              </a:solidFill>
            </a:endParaRP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7919" r="17919"/>
          <a:stretch>
            <a:fillRect/>
          </a:stretch>
        </p:blipFill>
        <p:spPr/>
      </p:pic>
      <p:sp>
        <p:nvSpPr>
          <p:cNvPr id="4" name="Text Placeholder 3"/>
          <p:cNvSpPr>
            <a:spLocks noGrp="1"/>
          </p:cNvSpPr>
          <p:nvPr>
            <p:ph type="body" sz="half" idx="2"/>
          </p:nvPr>
        </p:nvSpPr>
        <p:spPr>
          <a:xfrm>
            <a:off x="1295399" y="1680632"/>
            <a:ext cx="6241816" cy="4377268"/>
          </a:xfrm>
        </p:spPr>
        <p:txBody>
          <a:bodyPr>
            <a:normAutofit/>
          </a:bodyPr>
          <a:lstStyle/>
          <a:p>
            <a:pPr algn="l"/>
            <a:r>
              <a:rPr lang="en-US" dirty="0" smtClean="0">
                <a:solidFill>
                  <a:schemeClr val="bg1"/>
                </a:solidFill>
              </a:rPr>
              <a:t>See http://community.peachfuzzer.com for further info</a:t>
            </a:r>
          </a:p>
          <a:p>
            <a:pPr algn="l"/>
            <a:r>
              <a:rPr lang="en-US" dirty="0" smtClean="0">
                <a:solidFill>
                  <a:schemeClr val="bg1"/>
                </a:solidFill>
              </a:rPr>
              <a:t>Peach </a:t>
            </a:r>
            <a:r>
              <a:rPr lang="en-US" dirty="0">
                <a:solidFill>
                  <a:schemeClr val="bg1"/>
                </a:solidFill>
              </a:rPr>
              <a:t>pits (fuzz definitions) are done in </a:t>
            </a:r>
            <a:r>
              <a:rPr lang="en-US" dirty="0" smtClean="0">
                <a:solidFill>
                  <a:schemeClr val="bg1"/>
                </a:solidFill>
              </a:rPr>
              <a:t>XML, so a good XML editor is helpful</a:t>
            </a:r>
          </a:p>
          <a:p>
            <a:pPr algn="l"/>
            <a:r>
              <a:rPr lang="en-US" dirty="0" smtClean="0">
                <a:solidFill>
                  <a:schemeClr val="bg1"/>
                </a:solidFill>
              </a:rPr>
              <a:t>Free peach pits are available on the Internet</a:t>
            </a:r>
          </a:p>
          <a:p>
            <a:pPr algn="l"/>
            <a:r>
              <a:rPr lang="en-US" dirty="0">
                <a:solidFill>
                  <a:schemeClr val="bg1"/>
                </a:solidFill>
              </a:rPr>
              <a:t>	</a:t>
            </a:r>
            <a:r>
              <a:rPr lang="en-US" dirty="0" smtClean="0">
                <a:solidFill>
                  <a:schemeClr val="bg1"/>
                </a:solidFill>
              </a:rPr>
              <a:t>Also see C:\Peach </a:t>
            </a:r>
            <a:r>
              <a:rPr lang="en-US" dirty="0" err="1" smtClean="0">
                <a:solidFill>
                  <a:schemeClr val="bg1"/>
                </a:solidFill>
              </a:rPr>
              <a:t>Fuzzer</a:t>
            </a:r>
            <a:r>
              <a:rPr lang="en-US" dirty="0" smtClean="0">
                <a:solidFill>
                  <a:schemeClr val="bg1"/>
                </a:solidFill>
              </a:rPr>
              <a:t>\Samples</a:t>
            </a:r>
          </a:p>
          <a:p>
            <a:pPr algn="l"/>
            <a:r>
              <a:rPr lang="en-US" dirty="0">
                <a:solidFill>
                  <a:schemeClr val="bg1"/>
                </a:solidFill>
              </a:rPr>
              <a:t>Provides good feedback on reproducing </a:t>
            </a:r>
            <a:r>
              <a:rPr lang="en-US" dirty="0" smtClean="0">
                <a:solidFill>
                  <a:schemeClr val="bg1"/>
                </a:solidFill>
              </a:rPr>
              <a:t>crashes, </a:t>
            </a:r>
            <a:r>
              <a:rPr lang="en-US" dirty="0">
                <a:solidFill>
                  <a:schemeClr val="bg1"/>
                </a:solidFill>
              </a:rPr>
              <a:t>and logging info useful for exploit </a:t>
            </a:r>
            <a:r>
              <a:rPr lang="en-US" dirty="0" smtClean="0">
                <a:solidFill>
                  <a:schemeClr val="bg1"/>
                </a:solidFill>
              </a:rPr>
              <a:t>development</a:t>
            </a:r>
          </a:p>
          <a:p>
            <a:pPr algn="l"/>
            <a:r>
              <a:rPr lang="en-US" dirty="0">
                <a:solidFill>
                  <a:schemeClr val="bg1"/>
                </a:solidFill>
              </a:rPr>
              <a:t>Good tutorials available at http://community.peachfuzzer.com/v3/PeachQuickStart.html</a:t>
            </a:r>
          </a:p>
          <a:p>
            <a:pPr algn="l"/>
            <a:r>
              <a:rPr lang="en-US" dirty="0">
                <a:solidFill>
                  <a:schemeClr val="bg1"/>
                </a:solidFill>
              </a:rPr>
              <a:t>Also check out https://forums.peachfuzzer.com/forum/peach-community-edition/general-support/410-fuzzing-for-newbies</a:t>
            </a:r>
          </a:p>
          <a:p>
            <a:pPr algn="l"/>
            <a:endParaRPr lang="en-US" dirty="0" smtClean="0">
              <a:solidFill>
                <a:schemeClr val="bg1"/>
              </a:solidFill>
            </a:endParaRPr>
          </a:p>
        </p:txBody>
      </p:sp>
    </p:spTree>
    <p:extLst>
      <p:ext uri="{BB962C8B-B14F-4D97-AF65-F5344CB8AC3E}">
        <p14:creationId xmlns:p14="http://schemas.microsoft.com/office/powerpoint/2010/main" val="3493478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Peach </a:t>
            </a:r>
            <a:r>
              <a:rPr lang="en-US" dirty="0" err="1" smtClean="0">
                <a:solidFill>
                  <a:schemeClr val="bg1"/>
                </a:solidFill>
              </a:rPr>
              <a:t>Fuzzer</a:t>
            </a:r>
            <a:r>
              <a:rPr lang="en-US" dirty="0" smtClean="0">
                <a:solidFill>
                  <a:schemeClr val="bg1"/>
                </a:solidFill>
              </a:rPr>
              <a:t> </a:t>
            </a:r>
            <a:r>
              <a:rPr lang="en-US" dirty="0" err="1" smtClean="0">
                <a:solidFill>
                  <a:schemeClr val="bg1"/>
                </a:solidFill>
              </a:rPr>
              <a:t>gotchas</a:t>
            </a:r>
            <a:endParaRPr lang="en-US" dirty="0">
              <a:solidFill>
                <a:schemeClr val="bg1"/>
              </a:solidFill>
            </a:endParaRPr>
          </a:p>
        </p:txBody>
      </p:sp>
      <p:sp>
        <p:nvSpPr>
          <p:cNvPr id="3" name="Content Placeholder 2"/>
          <p:cNvSpPr>
            <a:spLocks noGrp="1"/>
          </p:cNvSpPr>
          <p:nvPr>
            <p:ph idx="1"/>
          </p:nvPr>
        </p:nvSpPr>
        <p:spPr>
          <a:xfrm>
            <a:off x="1295401" y="2556932"/>
            <a:ext cx="9601196" cy="3958168"/>
          </a:xfrm>
        </p:spPr>
        <p:txBody>
          <a:bodyPr>
            <a:normAutofit/>
          </a:bodyPr>
          <a:lstStyle/>
          <a:p>
            <a:r>
              <a:rPr lang="en-US" dirty="0">
                <a:solidFill>
                  <a:schemeClr val="bg1"/>
                </a:solidFill>
              </a:rPr>
              <a:t>Be aware of the following </a:t>
            </a:r>
            <a:r>
              <a:rPr lang="en-US" dirty="0" smtClean="0">
                <a:solidFill>
                  <a:schemeClr val="bg1"/>
                </a:solidFill>
              </a:rPr>
              <a:t>minor bugs…I </a:t>
            </a:r>
            <a:r>
              <a:rPr lang="en-US" dirty="0">
                <a:solidFill>
                  <a:schemeClr val="bg1"/>
                </a:solidFill>
              </a:rPr>
              <a:t>reported </a:t>
            </a:r>
            <a:r>
              <a:rPr lang="en-US" dirty="0" smtClean="0">
                <a:solidFill>
                  <a:schemeClr val="bg1"/>
                </a:solidFill>
              </a:rPr>
              <a:t>these awhile ago</a:t>
            </a:r>
            <a:endParaRPr lang="en-US" dirty="0">
              <a:solidFill>
                <a:schemeClr val="bg1"/>
              </a:solidFill>
            </a:endParaRPr>
          </a:p>
          <a:p>
            <a:pPr lvl="1"/>
            <a:r>
              <a:rPr lang="en-US" dirty="0">
                <a:solidFill>
                  <a:schemeClr val="bg1"/>
                </a:solidFill>
              </a:rPr>
              <a:t>	Word variance is </a:t>
            </a:r>
            <a:r>
              <a:rPr lang="en-US" dirty="0" smtClean="0">
                <a:solidFill>
                  <a:schemeClr val="bg1"/>
                </a:solidFill>
              </a:rPr>
              <a:t>misspelled</a:t>
            </a:r>
            <a:r>
              <a:rPr lang="en-US" dirty="0">
                <a:solidFill>
                  <a:schemeClr val="bg1"/>
                </a:solidFill>
              </a:rPr>
              <a:t>; use </a:t>
            </a:r>
            <a:r>
              <a:rPr lang="en-US" dirty="0" err="1">
                <a:solidFill>
                  <a:schemeClr val="bg1"/>
                </a:solidFill>
              </a:rPr>
              <a:t>SizedDataVaranceMutator</a:t>
            </a:r>
            <a:r>
              <a:rPr lang="en-US" dirty="0">
                <a:solidFill>
                  <a:schemeClr val="bg1"/>
                </a:solidFill>
              </a:rPr>
              <a:t>			</a:t>
            </a:r>
          </a:p>
          <a:p>
            <a:pPr lvl="1"/>
            <a:r>
              <a:rPr lang="en-US" dirty="0">
                <a:solidFill>
                  <a:schemeClr val="bg1"/>
                </a:solidFill>
              </a:rPr>
              <a:t>	Word variance is </a:t>
            </a:r>
            <a:r>
              <a:rPr lang="en-US" dirty="0" smtClean="0">
                <a:solidFill>
                  <a:schemeClr val="bg1"/>
                </a:solidFill>
              </a:rPr>
              <a:t>misspelled</a:t>
            </a:r>
            <a:r>
              <a:rPr lang="en-US" dirty="0">
                <a:solidFill>
                  <a:schemeClr val="bg1"/>
                </a:solidFill>
              </a:rPr>
              <a:t>; use </a:t>
            </a:r>
            <a:r>
              <a:rPr lang="en-US" dirty="0" err="1" smtClean="0">
                <a:solidFill>
                  <a:schemeClr val="bg1"/>
                </a:solidFill>
              </a:rPr>
              <a:t>SizedVaranceMutator</a:t>
            </a:r>
            <a:endParaRPr lang="en-US" dirty="0" smtClean="0">
              <a:solidFill>
                <a:schemeClr val="bg1"/>
              </a:solidFill>
            </a:endParaRPr>
          </a:p>
          <a:p>
            <a:r>
              <a:rPr lang="en-US" dirty="0" smtClean="0">
                <a:solidFill>
                  <a:schemeClr val="bg1"/>
                </a:solidFill>
              </a:rPr>
              <a:t>Not all the samples work out-of-the-box</a:t>
            </a:r>
          </a:p>
          <a:p>
            <a:r>
              <a:rPr lang="en-US" dirty="0" smtClean="0">
                <a:solidFill>
                  <a:schemeClr val="bg1"/>
                </a:solidFill>
              </a:rPr>
              <a:t>Peach pits can be difficult to write &amp; debug</a:t>
            </a:r>
          </a:p>
          <a:p>
            <a:r>
              <a:rPr lang="en-US" dirty="0" err="1" smtClean="0">
                <a:solidFill>
                  <a:schemeClr val="bg1"/>
                </a:solidFill>
              </a:rPr>
              <a:t>ArrayNumericalEdgeCases</a:t>
            </a:r>
            <a:r>
              <a:rPr lang="en-US" dirty="0" smtClean="0">
                <a:solidFill>
                  <a:schemeClr val="bg1"/>
                </a:solidFill>
              </a:rPr>
              <a:t> </a:t>
            </a:r>
            <a:r>
              <a:rPr lang="en-US" dirty="0" err="1" smtClean="0">
                <a:solidFill>
                  <a:schemeClr val="bg1"/>
                </a:solidFill>
              </a:rPr>
              <a:t>mutator</a:t>
            </a:r>
            <a:r>
              <a:rPr lang="en-US" dirty="0" smtClean="0">
                <a:solidFill>
                  <a:schemeClr val="bg1"/>
                </a:solidFill>
              </a:rPr>
              <a:t> can cause Windows to crap out when fuzzing WAV files</a:t>
            </a:r>
          </a:p>
          <a:p>
            <a:pPr lvl="1"/>
            <a:r>
              <a:rPr lang="en-US" dirty="0" smtClean="0">
                <a:solidFill>
                  <a:schemeClr val="bg1"/>
                </a:solidFill>
              </a:rPr>
              <a:t>May want to exclude this </a:t>
            </a:r>
            <a:r>
              <a:rPr lang="en-US" dirty="0" err="1" smtClean="0">
                <a:solidFill>
                  <a:schemeClr val="bg1"/>
                </a:solidFill>
              </a:rPr>
              <a:t>mutator</a:t>
            </a:r>
            <a:r>
              <a:rPr lang="en-US" dirty="0" smtClean="0">
                <a:solidFill>
                  <a:schemeClr val="bg1"/>
                </a:solidFill>
              </a:rPr>
              <a:t>, in some instances </a:t>
            </a:r>
          </a:p>
        </p:txBody>
      </p:sp>
    </p:spTree>
    <p:extLst>
      <p:ext uri="{BB962C8B-B14F-4D97-AF65-F5344CB8AC3E}">
        <p14:creationId xmlns:p14="http://schemas.microsoft.com/office/powerpoint/2010/main" val="25884173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83E7ADEF8D4045A707457C581F1DFE" ma:contentTypeVersion="0" ma:contentTypeDescription="Create a new document." ma:contentTypeScope="" ma:versionID="46f29e23723397297ca5568c39cc36cf">
  <xsd:schema xmlns:xsd="http://www.w3.org/2001/XMLSchema" xmlns:xs="http://www.w3.org/2001/XMLSchema" xmlns:p="http://schemas.microsoft.com/office/2006/metadata/properties" targetNamespace="http://schemas.microsoft.com/office/2006/metadata/properties" ma:root="true" ma:fieldsID="93493001560ba1be71ebf2350c2fe8e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5A2354-53BD-49B7-8644-6CA4036AE3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3C2030-9975-4AAF-9404-6CC40B3CB147}">
  <ds:schemaRefs>
    <ds:schemaRef ds:uri="http://schemas.microsoft.com/sharepoint/v3/contenttype/forms"/>
  </ds:schemaRefs>
</ds:datastoreItem>
</file>

<file path=customXml/itemProps3.xml><?xml version="1.0" encoding="utf-8"?>
<ds:datastoreItem xmlns:ds="http://schemas.openxmlformats.org/officeDocument/2006/customXml" ds:itemID="{52AE2330-FC18-4A22-A3ED-06A145392231}">
  <ds:schemaRefs>
    <ds:schemaRef ds:uri="http://purl.org/dc/terms/"/>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Organic</Template>
  <TotalTime>691</TotalTime>
  <Words>2452</Words>
  <Application>Microsoft Office PowerPoint</Application>
  <PresentationFormat>Widescreen</PresentationFormat>
  <Paragraphs>272</Paragraphs>
  <Slides>46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Garamond</vt:lpstr>
      <vt:lpstr>Wingdings</vt:lpstr>
      <vt:lpstr>Organic</vt:lpstr>
      <vt:lpstr>Fuzzing basics Or how to break software</vt:lpstr>
      <vt:lpstr>About Me</vt:lpstr>
      <vt:lpstr>Agenda</vt:lpstr>
      <vt:lpstr>Why fuzz</vt:lpstr>
      <vt:lpstr>Fuzzing methods</vt:lpstr>
      <vt:lpstr>Fuzzing types</vt:lpstr>
      <vt:lpstr>Fuzzing software</vt:lpstr>
      <vt:lpstr>Peach Fuzzer on Windows</vt:lpstr>
      <vt:lpstr>Peach Fuzzer gotchas</vt:lpstr>
      <vt:lpstr>Peach fuzzer tips</vt:lpstr>
      <vt:lpstr>Peach pit from the online tutorial</vt:lpstr>
      <vt:lpstr>PowerPoint Presentation</vt:lpstr>
      <vt:lpstr>PowerPoint Presentation</vt:lpstr>
      <vt:lpstr>Peach pit to fuzz a command line program which takes one argument</vt:lpstr>
      <vt:lpstr>PowerPoint Presentation</vt:lpstr>
      <vt:lpstr>PowerPoint Presentation</vt:lpstr>
      <vt:lpstr>PowerPoint Presentation</vt:lpstr>
      <vt:lpstr>PowerPoint Presentation</vt:lpstr>
      <vt:lpstr>Peach fuzzer logging</vt:lpstr>
      <vt:lpstr>BurpSuite</vt:lpstr>
      <vt:lpstr>PowerPoint Presentation</vt:lpstr>
      <vt:lpstr>Kali Linux fuzzing tools</vt:lpstr>
      <vt:lpstr>BED</vt:lpstr>
      <vt:lpstr>BED fuzz strings</vt:lpstr>
      <vt:lpstr>DOONA</vt:lpstr>
      <vt:lpstr>DOONA fuzz strings</vt:lpstr>
      <vt:lpstr>DotDotPwn</vt:lpstr>
      <vt:lpstr>PowerPoint Presentation</vt:lpstr>
      <vt:lpstr>Metasploit fuzzer modules</vt:lpstr>
      <vt:lpstr>Metasploit fuzzer modules</vt:lpstr>
      <vt:lpstr>Nmap fuzzer scripts</vt:lpstr>
      <vt:lpstr>Spike</vt:lpstr>
      <vt:lpstr>Spike for fuzzing HTTP get</vt:lpstr>
      <vt:lpstr>PowerPoint Presentation</vt:lpstr>
      <vt:lpstr>Another Spike for fuzzing HTTP get</vt:lpstr>
      <vt:lpstr>PowerPoint Presentation</vt:lpstr>
      <vt:lpstr>Fuzzing WebResource.axd with Spike</vt:lpstr>
      <vt:lpstr>PowerPoint Presentation</vt:lpstr>
      <vt:lpstr>Spike for HTTP post request</vt:lpstr>
      <vt:lpstr>PowerPoint Presentation</vt:lpstr>
      <vt:lpstr>Peach Fuzzer on Kali Linux</vt:lpstr>
      <vt:lpstr>General tips and tricks</vt:lpstr>
      <vt:lpstr>General tips and tricks, part 2</vt:lpstr>
      <vt:lpstr>Windows tips and tricks</vt:lpstr>
      <vt:lpstr>Kali Linux tips and tricks</vt:lpstr>
      <vt:lpstr>Questions/Comments?</vt:lpstr>
    </vt:vector>
  </TitlesOfParts>
  <Company>TBI-HQWNSC-006</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Fuzzing Basics</dc:title>
  <dc:creator>Scott McClellan</dc:creator>
  <cp:lastModifiedBy>Scott McClellan</cp:lastModifiedBy>
  <cp:revision>153</cp:revision>
  <dcterms:created xsi:type="dcterms:W3CDTF">2015-10-06T15:35:53Z</dcterms:created>
  <dcterms:modified xsi:type="dcterms:W3CDTF">2016-09-21T13:11:16Z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0x010100A083E7ADEF8D4045A707457C581F1DFE</vt:lpwstr>
  </property>
  <property fmtid="{D5CDD505-2E9C-101B-9397-08002B2CF9AE}" pid="3" name="IsMyDocuments">
    <vt:bool>true</vt:bool>
  </property>
</Properties>
</file>